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433" r:id="rId2"/>
    <p:sldId id="399" r:id="rId3"/>
    <p:sldId id="434" r:id="rId4"/>
    <p:sldId id="362" r:id="rId5"/>
    <p:sldId id="379" r:id="rId6"/>
    <p:sldId id="435" r:id="rId7"/>
    <p:sldId id="415" r:id="rId8"/>
    <p:sldId id="436" r:id="rId9"/>
    <p:sldId id="437" r:id="rId10"/>
    <p:sldId id="438" r:id="rId11"/>
    <p:sldId id="439" r:id="rId12"/>
    <p:sldId id="440" r:id="rId13"/>
    <p:sldId id="441" r:id="rId14"/>
    <p:sldId id="442" r:id="rId15"/>
    <p:sldId id="443" r:id="rId16"/>
    <p:sldId id="444" r:id="rId17"/>
    <p:sldId id="445" r:id="rId18"/>
    <p:sldId id="446" r:id="rId19"/>
    <p:sldId id="447" r:id="rId20"/>
    <p:sldId id="454" r:id="rId21"/>
    <p:sldId id="448" r:id="rId22"/>
    <p:sldId id="449" r:id="rId23"/>
    <p:sldId id="450" r:id="rId24"/>
    <p:sldId id="451" r:id="rId25"/>
    <p:sldId id="452" r:id="rId26"/>
    <p:sldId id="453" r:id="rId2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FF"/>
    <a:srgbClr val="6600CC"/>
    <a:srgbClr val="008000"/>
    <a:srgbClr val="9900CC"/>
    <a:srgbClr val="663300"/>
    <a:srgbClr val="FFFF00"/>
    <a:srgbClr val="0033CC"/>
    <a:srgbClr val="009E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97" autoAdjust="0"/>
    <p:restoredTop sz="81090" autoAdjust="0"/>
  </p:normalViewPr>
  <p:slideViewPr>
    <p:cSldViewPr>
      <p:cViewPr varScale="1">
        <p:scale>
          <a:sx n="123" d="100"/>
          <a:sy n="123" d="100"/>
        </p:scale>
        <p:origin x="1476" y="108"/>
      </p:cViewPr>
      <p:guideLst>
        <p:guide orient="horz" pos="162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EDC2DBF-FC3C-45E8-940C-A2154601B306}" type="datetimeFigureOut">
              <a:rPr lang="en-US" smtClean="0"/>
              <a:t>11/7/2019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91B824-06DF-4BED-A99B-4391A645A339}" type="slidenum">
              <a:rPr lang="en-US" smtClean="0"/>
              <a:t>‹#›</a:t>
            </a:fld>
            <a:endParaRPr lang="en-US"/>
          </a:p>
        </p:txBody>
      </p:sp>
    </p:spTree>
    <p:extLst>
      <p:ext uri="{BB962C8B-B14F-4D97-AF65-F5344CB8AC3E}">
        <p14:creationId xmlns:p14="http://schemas.microsoft.com/office/powerpoint/2010/main" val="1681512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0365BD-FDF3-451F-9946-6DDCD89582D1}" type="datetimeFigureOut">
              <a:rPr lang="en-US" smtClean="0"/>
              <a:pPr/>
              <a:t>11/7/2019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B3C138-5E6C-4DF7-B4A4-30518B7E1CA5}" type="slidenum">
              <a:rPr lang="en-US" smtClean="0"/>
              <a:pPr/>
              <a:t>‹#›</a:t>
            </a:fld>
            <a:endParaRPr lang="en-US"/>
          </a:p>
        </p:txBody>
      </p:sp>
    </p:spTree>
    <p:extLst>
      <p:ext uri="{BB962C8B-B14F-4D97-AF65-F5344CB8AC3E}">
        <p14:creationId xmlns:p14="http://schemas.microsoft.com/office/powerpoint/2010/main" val="2936660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vi.wikipedia.org/w/index.php?title=C%E1%BB%B1c_%C4%91i%E1%BB%87n&amp;action=edit&amp;redlink=1"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Mời</a:t>
            </a:r>
            <a:r>
              <a:rPr lang="en-US" baseline="0" dirty="0" smtClean="0"/>
              <a:t> 01 SV </a:t>
            </a:r>
            <a:r>
              <a:rPr lang="en-US" baseline="0" dirty="0" err="1" smtClean="0"/>
              <a:t>lên</a:t>
            </a:r>
            <a:r>
              <a:rPr lang="en-US" baseline="0" dirty="0" smtClean="0"/>
              <a:t> </a:t>
            </a:r>
            <a:r>
              <a:rPr lang="en-US" baseline="0" dirty="0" err="1" smtClean="0"/>
              <a:t>trả</a:t>
            </a:r>
            <a:r>
              <a:rPr lang="en-US" baseline="0" dirty="0" smtClean="0"/>
              <a:t> </a:t>
            </a:r>
            <a:r>
              <a:rPr lang="en-US" baseline="0" dirty="0" err="1" smtClean="0"/>
              <a:t>lời</a:t>
            </a:r>
            <a:r>
              <a:rPr lang="en-US" baseline="0" dirty="0" smtClean="0"/>
              <a:t> </a:t>
            </a:r>
            <a:r>
              <a:rPr lang="en-US" baseline="0" dirty="0" err="1" smtClean="0"/>
              <a:t>câu</a:t>
            </a:r>
            <a:r>
              <a:rPr lang="en-US" baseline="0" dirty="0" smtClean="0"/>
              <a:t> </a:t>
            </a:r>
            <a:r>
              <a:rPr lang="en-US" baseline="0" dirty="0" err="1" smtClean="0"/>
              <a:t>hỏi</a:t>
            </a:r>
            <a:r>
              <a:rPr lang="en-US" baseline="0" dirty="0" smtClean="0"/>
              <a:t>, SV </a:t>
            </a:r>
            <a:r>
              <a:rPr lang="en-US" baseline="0" dirty="0" err="1" smtClean="0"/>
              <a:t>khác</a:t>
            </a:r>
            <a:r>
              <a:rPr lang="en-US" baseline="0" dirty="0" smtClean="0"/>
              <a:t> </a:t>
            </a:r>
            <a:r>
              <a:rPr lang="en-US" baseline="0" dirty="0" err="1" smtClean="0"/>
              <a:t>lắng</a:t>
            </a:r>
            <a:r>
              <a:rPr lang="en-US" baseline="0" dirty="0" smtClean="0"/>
              <a:t> </a:t>
            </a:r>
            <a:r>
              <a:rPr lang="en-US" baseline="0" dirty="0" err="1" smtClean="0"/>
              <a:t>nghe</a:t>
            </a:r>
            <a:r>
              <a:rPr lang="en-US" baseline="0" dirty="0" smtClean="0"/>
              <a:t> </a:t>
            </a:r>
            <a:r>
              <a:rPr lang="en-US" baseline="0" dirty="0" err="1" smtClean="0"/>
              <a:t>nhận</a:t>
            </a:r>
            <a:r>
              <a:rPr lang="en-US" baseline="0" dirty="0" smtClean="0"/>
              <a:t> </a:t>
            </a:r>
            <a:r>
              <a:rPr lang="en-US" baseline="0" dirty="0" err="1" smtClean="0"/>
              <a:t>xét</a:t>
            </a:r>
            <a:r>
              <a:rPr lang="en-US" baseline="0" dirty="0" smtClean="0"/>
              <a:t>, </a:t>
            </a:r>
            <a:r>
              <a:rPr lang="en-US" baseline="0" dirty="0" err="1" smtClean="0"/>
              <a:t>bổ</a:t>
            </a:r>
            <a:r>
              <a:rPr lang="en-US" baseline="0" dirty="0" smtClean="0"/>
              <a:t> sung</a:t>
            </a:r>
          </a:p>
        </p:txBody>
      </p:sp>
      <p:sp>
        <p:nvSpPr>
          <p:cNvPr id="4" name="Slide Number Placeholder 3"/>
          <p:cNvSpPr>
            <a:spLocks noGrp="1"/>
          </p:cNvSpPr>
          <p:nvPr>
            <p:ph type="sldNum" sz="quarter" idx="10"/>
          </p:nvPr>
        </p:nvSpPr>
        <p:spPr/>
        <p:txBody>
          <a:bodyPr/>
          <a:lstStyle/>
          <a:p>
            <a:fld id="{ECB3C138-5E6C-4DF7-B4A4-30518B7E1CA5}" type="slidenum">
              <a:rPr lang="en-US" smtClean="0"/>
              <a:pPr/>
              <a:t>2</a:t>
            </a:fld>
            <a:endParaRPr lang="en-US"/>
          </a:p>
        </p:txBody>
      </p:sp>
    </p:spTree>
    <p:extLst>
      <p:ext uri="{BB962C8B-B14F-4D97-AF65-F5344CB8AC3E}">
        <p14:creationId xmlns:p14="http://schemas.microsoft.com/office/powerpoint/2010/main" val="1154760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Trả</a:t>
            </a:r>
            <a:r>
              <a:rPr lang="en-US" baseline="0" dirty="0" smtClean="0"/>
              <a:t> </a:t>
            </a:r>
            <a:r>
              <a:rPr lang="en-US" baseline="0" dirty="0" err="1" smtClean="0"/>
              <a:t>lời</a:t>
            </a:r>
            <a:endParaRPr lang="en-US" dirty="0" smtClean="0"/>
          </a:p>
        </p:txBody>
      </p:sp>
      <p:sp>
        <p:nvSpPr>
          <p:cNvPr id="4" name="Slide Number Placeholder 3"/>
          <p:cNvSpPr>
            <a:spLocks noGrp="1"/>
          </p:cNvSpPr>
          <p:nvPr>
            <p:ph type="sldNum" sz="quarter" idx="10"/>
          </p:nvPr>
        </p:nvSpPr>
        <p:spPr/>
        <p:txBody>
          <a:bodyPr/>
          <a:lstStyle/>
          <a:p>
            <a:fld id="{ECB3C138-5E6C-4DF7-B4A4-30518B7E1CA5}" type="slidenum">
              <a:rPr lang="en-US" smtClean="0"/>
              <a:pPr/>
              <a:t>11</a:t>
            </a:fld>
            <a:endParaRPr lang="en-US"/>
          </a:p>
        </p:txBody>
      </p:sp>
    </p:spTree>
    <p:extLst>
      <p:ext uri="{BB962C8B-B14F-4D97-AF65-F5344CB8AC3E}">
        <p14:creationId xmlns:p14="http://schemas.microsoft.com/office/powerpoint/2010/main" val="1114567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Trả</a:t>
            </a:r>
            <a:r>
              <a:rPr lang="en-US" baseline="0" dirty="0" smtClean="0"/>
              <a:t> </a:t>
            </a:r>
            <a:r>
              <a:rPr lang="en-US" baseline="0" dirty="0" err="1" smtClean="0"/>
              <a:t>lời</a:t>
            </a:r>
            <a:endParaRPr lang="en-US" dirty="0" smtClean="0"/>
          </a:p>
        </p:txBody>
      </p:sp>
      <p:sp>
        <p:nvSpPr>
          <p:cNvPr id="4" name="Slide Number Placeholder 3"/>
          <p:cNvSpPr>
            <a:spLocks noGrp="1"/>
          </p:cNvSpPr>
          <p:nvPr>
            <p:ph type="sldNum" sz="quarter" idx="10"/>
          </p:nvPr>
        </p:nvSpPr>
        <p:spPr/>
        <p:txBody>
          <a:bodyPr/>
          <a:lstStyle/>
          <a:p>
            <a:fld id="{ECB3C138-5E6C-4DF7-B4A4-30518B7E1CA5}" type="slidenum">
              <a:rPr lang="en-US" smtClean="0"/>
              <a:pPr/>
              <a:t>12</a:t>
            </a:fld>
            <a:endParaRPr lang="en-US"/>
          </a:p>
        </p:txBody>
      </p:sp>
    </p:spTree>
    <p:extLst>
      <p:ext uri="{BB962C8B-B14F-4D97-AF65-F5344CB8AC3E}">
        <p14:creationId xmlns:p14="http://schemas.microsoft.com/office/powerpoint/2010/main" val="1830487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Trả</a:t>
            </a:r>
            <a:r>
              <a:rPr lang="en-US" baseline="0" dirty="0" smtClean="0"/>
              <a:t> </a:t>
            </a:r>
            <a:r>
              <a:rPr lang="en-US" baseline="0" dirty="0" err="1" smtClean="0"/>
              <a:t>lời</a:t>
            </a:r>
            <a:endParaRPr lang="en-US" dirty="0" smtClean="0"/>
          </a:p>
        </p:txBody>
      </p:sp>
      <p:sp>
        <p:nvSpPr>
          <p:cNvPr id="4" name="Slide Number Placeholder 3"/>
          <p:cNvSpPr>
            <a:spLocks noGrp="1"/>
          </p:cNvSpPr>
          <p:nvPr>
            <p:ph type="sldNum" sz="quarter" idx="10"/>
          </p:nvPr>
        </p:nvSpPr>
        <p:spPr/>
        <p:txBody>
          <a:bodyPr/>
          <a:lstStyle/>
          <a:p>
            <a:fld id="{ECB3C138-5E6C-4DF7-B4A4-30518B7E1CA5}" type="slidenum">
              <a:rPr lang="en-US" smtClean="0"/>
              <a:pPr/>
              <a:t>13</a:t>
            </a:fld>
            <a:endParaRPr lang="en-US"/>
          </a:p>
        </p:txBody>
      </p:sp>
    </p:spTree>
    <p:extLst>
      <p:ext uri="{BB962C8B-B14F-4D97-AF65-F5344CB8AC3E}">
        <p14:creationId xmlns:p14="http://schemas.microsoft.com/office/powerpoint/2010/main" val="146967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Trả</a:t>
            </a:r>
            <a:r>
              <a:rPr lang="en-US" baseline="0" dirty="0" smtClean="0"/>
              <a:t> </a:t>
            </a:r>
            <a:r>
              <a:rPr lang="en-US" baseline="0" dirty="0" err="1" smtClean="0"/>
              <a:t>lời</a:t>
            </a:r>
            <a:endParaRPr lang="en-US" dirty="0" smtClean="0"/>
          </a:p>
        </p:txBody>
      </p:sp>
      <p:sp>
        <p:nvSpPr>
          <p:cNvPr id="4" name="Slide Number Placeholder 3"/>
          <p:cNvSpPr>
            <a:spLocks noGrp="1"/>
          </p:cNvSpPr>
          <p:nvPr>
            <p:ph type="sldNum" sz="quarter" idx="10"/>
          </p:nvPr>
        </p:nvSpPr>
        <p:spPr/>
        <p:txBody>
          <a:bodyPr/>
          <a:lstStyle/>
          <a:p>
            <a:fld id="{ECB3C138-5E6C-4DF7-B4A4-30518B7E1CA5}" type="slidenum">
              <a:rPr lang="en-US" smtClean="0"/>
              <a:pPr/>
              <a:t>14</a:t>
            </a:fld>
            <a:endParaRPr lang="en-US"/>
          </a:p>
        </p:txBody>
      </p:sp>
    </p:spTree>
    <p:extLst>
      <p:ext uri="{BB962C8B-B14F-4D97-AF65-F5344CB8AC3E}">
        <p14:creationId xmlns:p14="http://schemas.microsoft.com/office/powerpoint/2010/main" val="1903752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Trả</a:t>
            </a:r>
            <a:r>
              <a:rPr lang="en-US" baseline="0" dirty="0" smtClean="0"/>
              <a:t> </a:t>
            </a:r>
            <a:r>
              <a:rPr lang="en-US" baseline="0" dirty="0" err="1" smtClean="0"/>
              <a:t>lời</a:t>
            </a:r>
            <a:endParaRPr lang="en-US" dirty="0" smtClean="0"/>
          </a:p>
        </p:txBody>
      </p:sp>
      <p:sp>
        <p:nvSpPr>
          <p:cNvPr id="4" name="Slide Number Placeholder 3"/>
          <p:cNvSpPr>
            <a:spLocks noGrp="1"/>
          </p:cNvSpPr>
          <p:nvPr>
            <p:ph type="sldNum" sz="quarter" idx="10"/>
          </p:nvPr>
        </p:nvSpPr>
        <p:spPr/>
        <p:txBody>
          <a:bodyPr/>
          <a:lstStyle/>
          <a:p>
            <a:fld id="{ECB3C138-5E6C-4DF7-B4A4-30518B7E1CA5}" type="slidenum">
              <a:rPr lang="en-US" smtClean="0"/>
              <a:pPr/>
              <a:t>15</a:t>
            </a:fld>
            <a:endParaRPr lang="en-US"/>
          </a:p>
        </p:txBody>
      </p:sp>
    </p:spTree>
    <p:extLst>
      <p:ext uri="{BB962C8B-B14F-4D97-AF65-F5344CB8AC3E}">
        <p14:creationId xmlns:p14="http://schemas.microsoft.com/office/powerpoint/2010/main" val="4227100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Trả</a:t>
            </a:r>
            <a:r>
              <a:rPr lang="en-US" baseline="0" dirty="0" smtClean="0"/>
              <a:t> </a:t>
            </a:r>
            <a:r>
              <a:rPr lang="en-US" baseline="0" dirty="0" err="1" smtClean="0"/>
              <a:t>lời</a:t>
            </a:r>
            <a:endParaRPr lang="en-US" dirty="0" smtClean="0"/>
          </a:p>
        </p:txBody>
      </p:sp>
      <p:sp>
        <p:nvSpPr>
          <p:cNvPr id="4" name="Slide Number Placeholder 3"/>
          <p:cNvSpPr>
            <a:spLocks noGrp="1"/>
          </p:cNvSpPr>
          <p:nvPr>
            <p:ph type="sldNum" sz="quarter" idx="10"/>
          </p:nvPr>
        </p:nvSpPr>
        <p:spPr/>
        <p:txBody>
          <a:bodyPr/>
          <a:lstStyle/>
          <a:p>
            <a:fld id="{ECB3C138-5E6C-4DF7-B4A4-30518B7E1CA5}" type="slidenum">
              <a:rPr lang="en-US" smtClean="0"/>
              <a:pPr/>
              <a:t>16</a:t>
            </a:fld>
            <a:endParaRPr lang="en-US"/>
          </a:p>
        </p:txBody>
      </p:sp>
    </p:spTree>
    <p:extLst>
      <p:ext uri="{BB962C8B-B14F-4D97-AF65-F5344CB8AC3E}">
        <p14:creationId xmlns:p14="http://schemas.microsoft.com/office/powerpoint/2010/main" val="111437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Trả</a:t>
            </a:r>
            <a:r>
              <a:rPr lang="en-US" baseline="0" dirty="0" smtClean="0"/>
              <a:t> </a:t>
            </a:r>
            <a:r>
              <a:rPr lang="en-US" baseline="0" dirty="0" err="1" smtClean="0"/>
              <a:t>lời</a:t>
            </a:r>
            <a:endParaRPr lang="en-US" dirty="0" smtClean="0"/>
          </a:p>
        </p:txBody>
      </p:sp>
      <p:sp>
        <p:nvSpPr>
          <p:cNvPr id="4" name="Slide Number Placeholder 3"/>
          <p:cNvSpPr>
            <a:spLocks noGrp="1"/>
          </p:cNvSpPr>
          <p:nvPr>
            <p:ph type="sldNum" sz="quarter" idx="10"/>
          </p:nvPr>
        </p:nvSpPr>
        <p:spPr/>
        <p:txBody>
          <a:bodyPr/>
          <a:lstStyle/>
          <a:p>
            <a:fld id="{ECB3C138-5E6C-4DF7-B4A4-30518B7E1CA5}" type="slidenum">
              <a:rPr lang="en-US" smtClean="0"/>
              <a:pPr/>
              <a:t>17</a:t>
            </a:fld>
            <a:endParaRPr lang="en-US"/>
          </a:p>
        </p:txBody>
      </p:sp>
    </p:spTree>
    <p:extLst>
      <p:ext uri="{BB962C8B-B14F-4D97-AF65-F5344CB8AC3E}">
        <p14:creationId xmlns:p14="http://schemas.microsoft.com/office/powerpoint/2010/main" val="13659260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Trả</a:t>
            </a:r>
            <a:r>
              <a:rPr lang="en-US" baseline="0" dirty="0" smtClean="0"/>
              <a:t> </a:t>
            </a:r>
            <a:r>
              <a:rPr lang="en-US" baseline="0" dirty="0" err="1" smtClean="0"/>
              <a:t>lời</a:t>
            </a:r>
            <a:endParaRPr lang="en-US" dirty="0" smtClean="0"/>
          </a:p>
        </p:txBody>
      </p:sp>
      <p:sp>
        <p:nvSpPr>
          <p:cNvPr id="4" name="Slide Number Placeholder 3"/>
          <p:cNvSpPr>
            <a:spLocks noGrp="1"/>
          </p:cNvSpPr>
          <p:nvPr>
            <p:ph type="sldNum" sz="quarter" idx="10"/>
          </p:nvPr>
        </p:nvSpPr>
        <p:spPr/>
        <p:txBody>
          <a:bodyPr/>
          <a:lstStyle/>
          <a:p>
            <a:fld id="{ECB3C138-5E6C-4DF7-B4A4-30518B7E1CA5}" type="slidenum">
              <a:rPr lang="en-US" smtClean="0"/>
              <a:pPr/>
              <a:t>18</a:t>
            </a:fld>
            <a:endParaRPr lang="en-US"/>
          </a:p>
        </p:txBody>
      </p:sp>
    </p:spTree>
    <p:extLst>
      <p:ext uri="{BB962C8B-B14F-4D97-AF65-F5344CB8AC3E}">
        <p14:creationId xmlns:p14="http://schemas.microsoft.com/office/powerpoint/2010/main" val="20250998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Giới</a:t>
            </a:r>
            <a:r>
              <a:rPr lang="en-US" baseline="0" dirty="0" smtClean="0"/>
              <a:t> </a:t>
            </a:r>
            <a:r>
              <a:rPr lang="en-US" baseline="0" dirty="0" err="1" smtClean="0"/>
              <a:t>thiệu</a:t>
            </a:r>
            <a:r>
              <a:rPr lang="en-US" baseline="0" dirty="0" smtClean="0"/>
              <a:t> </a:t>
            </a:r>
            <a:r>
              <a:rPr lang="en-US" baseline="0" dirty="0" err="1" smtClean="0"/>
              <a:t>dụng</a:t>
            </a:r>
            <a:r>
              <a:rPr lang="en-US" baseline="0" dirty="0" smtClean="0"/>
              <a:t> </a:t>
            </a:r>
            <a:r>
              <a:rPr lang="en-US" baseline="0" dirty="0" err="1" smtClean="0"/>
              <a:t>cụ</a:t>
            </a:r>
            <a:endParaRPr lang="en-US" dirty="0" smtClean="0"/>
          </a:p>
        </p:txBody>
      </p:sp>
      <p:sp>
        <p:nvSpPr>
          <p:cNvPr id="4" name="Slide Number Placeholder 3"/>
          <p:cNvSpPr>
            <a:spLocks noGrp="1"/>
          </p:cNvSpPr>
          <p:nvPr>
            <p:ph type="sldNum" sz="quarter" idx="10"/>
          </p:nvPr>
        </p:nvSpPr>
        <p:spPr/>
        <p:txBody>
          <a:bodyPr/>
          <a:lstStyle/>
          <a:p>
            <a:fld id="{ECB3C138-5E6C-4DF7-B4A4-30518B7E1CA5}" type="slidenum">
              <a:rPr lang="en-US" smtClean="0"/>
              <a:pPr/>
              <a:t>19</a:t>
            </a:fld>
            <a:endParaRPr lang="en-US"/>
          </a:p>
        </p:txBody>
      </p:sp>
    </p:spTree>
    <p:extLst>
      <p:ext uri="{BB962C8B-B14F-4D97-AF65-F5344CB8AC3E}">
        <p14:creationId xmlns:p14="http://schemas.microsoft.com/office/powerpoint/2010/main" val="5853351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Giới</a:t>
            </a:r>
            <a:r>
              <a:rPr lang="en-US" baseline="0" dirty="0" smtClean="0"/>
              <a:t> </a:t>
            </a:r>
            <a:r>
              <a:rPr lang="en-US" baseline="0" dirty="0" err="1" smtClean="0"/>
              <a:t>thiệu</a:t>
            </a:r>
            <a:r>
              <a:rPr lang="en-US" baseline="0" dirty="0" smtClean="0"/>
              <a:t> </a:t>
            </a:r>
            <a:r>
              <a:rPr lang="en-US" baseline="0" dirty="0" err="1" smtClean="0"/>
              <a:t>dụng</a:t>
            </a:r>
            <a:r>
              <a:rPr lang="en-US" baseline="0" dirty="0" smtClean="0"/>
              <a:t> </a:t>
            </a:r>
            <a:r>
              <a:rPr lang="en-US" baseline="0" dirty="0" err="1" smtClean="0"/>
              <a:t>cụ</a:t>
            </a:r>
            <a:endParaRPr lang="en-US" dirty="0" smtClean="0"/>
          </a:p>
        </p:txBody>
      </p:sp>
      <p:sp>
        <p:nvSpPr>
          <p:cNvPr id="4" name="Slide Number Placeholder 3"/>
          <p:cNvSpPr>
            <a:spLocks noGrp="1"/>
          </p:cNvSpPr>
          <p:nvPr>
            <p:ph type="sldNum" sz="quarter" idx="10"/>
          </p:nvPr>
        </p:nvSpPr>
        <p:spPr/>
        <p:txBody>
          <a:bodyPr/>
          <a:lstStyle/>
          <a:p>
            <a:fld id="{ECB3C138-5E6C-4DF7-B4A4-30518B7E1CA5}" type="slidenum">
              <a:rPr lang="en-US" smtClean="0"/>
              <a:pPr/>
              <a:t>20</a:t>
            </a:fld>
            <a:endParaRPr lang="en-US"/>
          </a:p>
        </p:txBody>
      </p:sp>
    </p:spTree>
    <p:extLst>
      <p:ext uri="{BB962C8B-B14F-4D97-AF65-F5344CB8AC3E}">
        <p14:creationId xmlns:p14="http://schemas.microsoft.com/office/powerpoint/2010/main" val="2936456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Mời</a:t>
            </a:r>
            <a:r>
              <a:rPr lang="en-US" baseline="0" dirty="0" smtClean="0"/>
              <a:t> 01 SV </a:t>
            </a:r>
            <a:r>
              <a:rPr lang="en-US" baseline="0" dirty="0" err="1" smtClean="0"/>
              <a:t>lên</a:t>
            </a:r>
            <a:r>
              <a:rPr lang="en-US" baseline="0" dirty="0" smtClean="0"/>
              <a:t> </a:t>
            </a:r>
            <a:r>
              <a:rPr lang="en-US" baseline="0" dirty="0" err="1" smtClean="0"/>
              <a:t>trả</a:t>
            </a:r>
            <a:r>
              <a:rPr lang="en-US" baseline="0" dirty="0" smtClean="0"/>
              <a:t> </a:t>
            </a:r>
            <a:r>
              <a:rPr lang="en-US" baseline="0" dirty="0" err="1" smtClean="0"/>
              <a:t>lời</a:t>
            </a:r>
            <a:r>
              <a:rPr lang="en-US" baseline="0" dirty="0" smtClean="0"/>
              <a:t> </a:t>
            </a:r>
            <a:r>
              <a:rPr lang="en-US" baseline="0" dirty="0" err="1" smtClean="0"/>
              <a:t>câu</a:t>
            </a:r>
            <a:r>
              <a:rPr lang="en-US" baseline="0" dirty="0" smtClean="0"/>
              <a:t> </a:t>
            </a:r>
            <a:r>
              <a:rPr lang="en-US" baseline="0" dirty="0" err="1" smtClean="0"/>
              <a:t>hỏi</a:t>
            </a:r>
            <a:r>
              <a:rPr lang="en-US" baseline="0" dirty="0" smtClean="0"/>
              <a:t>, SV </a:t>
            </a:r>
            <a:r>
              <a:rPr lang="en-US" baseline="0" dirty="0" err="1" smtClean="0"/>
              <a:t>khác</a:t>
            </a:r>
            <a:r>
              <a:rPr lang="en-US" baseline="0" dirty="0" smtClean="0"/>
              <a:t> </a:t>
            </a:r>
            <a:r>
              <a:rPr lang="en-US" baseline="0" dirty="0" err="1" smtClean="0"/>
              <a:t>lắng</a:t>
            </a:r>
            <a:r>
              <a:rPr lang="en-US" baseline="0" dirty="0" smtClean="0"/>
              <a:t> </a:t>
            </a:r>
            <a:r>
              <a:rPr lang="en-US" baseline="0" dirty="0" err="1" smtClean="0"/>
              <a:t>nghe</a:t>
            </a:r>
            <a:r>
              <a:rPr lang="en-US" baseline="0" dirty="0" smtClean="0"/>
              <a:t> </a:t>
            </a:r>
            <a:r>
              <a:rPr lang="en-US" baseline="0" dirty="0" err="1" smtClean="0"/>
              <a:t>nhận</a:t>
            </a:r>
            <a:r>
              <a:rPr lang="en-US" baseline="0" dirty="0" smtClean="0"/>
              <a:t> </a:t>
            </a:r>
            <a:r>
              <a:rPr lang="en-US" baseline="0" dirty="0" err="1" smtClean="0"/>
              <a:t>xét</a:t>
            </a:r>
            <a:r>
              <a:rPr lang="en-US" baseline="0" dirty="0" smtClean="0"/>
              <a:t>, </a:t>
            </a:r>
            <a:r>
              <a:rPr lang="en-US" baseline="0" dirty="0" err="1" smtClean="0"/>
              <a:t>bổ</a:t>
            </a:r>
            <a:r>
              <a:rPr lang="en-US" baseline="0" dirty="0" smtClean="0"/>
              <a:t> sung</a:t>
            </a:r>
          </a:p>
          <a:p>
            <a:r>
              <a:rPr lang="en-US" baseline="0" dirty="0" err="1" smtClean="0"/>
              <a:t>Đây</a:t>
            </a:r>
            <a:r>
              <a:rPr lang="en-US" baseline="0" dirty="0" smtClean="0"/>
              <a:t> </a:t>
            </a:r>
            <a:r>
              <a:rPr lang="en-US" baseline="0" dirty="0" err="1" smtClean="0"/>
              <a:t>là</a:t>
            </a:r>
            <a:r>
              <a:rPr lang="en-US" baseline="0" dirty="0" smtClean="0"/>
              <a:t> </a:t>
            </a:r>
            <a:r>
              <a:rPr lang="en-US" baseline="0" dirty="0" err="1" smtClean="0"/>
              <a:t>đồ</a:t>
            </a:r>
            <a:r>
              <a:rPr lang="en-US" baseline="0" dirty="0" smtClean="0"/>
              <a:t> </a:t>
            </a:r>
            <a:r>
              <a:rPr lang="en-US" baseline="0" dirty="0" err="1" smtClean="0"/>
              <a:t>thị</a:t>
            </a:r>
            <a:r>
              <a:rPr lang="en-US" baseline="0" dirty="0" smtClean="0"/>
              <a:t> </a:t>
            </a:r>
            <a:r>
              <a:rPr lang="en-US" baseline="0" dirty="0" err="1" smtClean="0"/>
              <a:t>ghi</a:t>
            </a:r>
            <a:r>
              <a:rPr lang="en-US" baseline="0" dirty="0" smtClean="0"/>
              <a:t> </a:t>
            </a:r>
            <a:r>
              <a:rPr lang="en-US" baseline="0" dirty="0" err="1" smtClean="0"/>
              <a:t>lại</a:t>
            </a:r>
            <a:r>
              <a:rPr lang="en-US" baseline="0" dirty="0" smtClean="0"/>
              <a:t> </a:t>
            </a:r>
            <a:r>
              <a:rPr lang="en-US" baseline="0" dirty="0" err="1" smtClean="0"/>
              <a:t>những</a:t>
            </a:r>
            <a:r>
              <a:rPr lang="en-US" baseline="0" dirty="0" smtClean="0"/>
              <a:t> </a:t>
            </a:r>
            <a:r>
              <a:rPr lang="en-US" baseline="0" dirty="0" err="1" smtClean="0"/>
              <a:t>thay</a:t>
            </a:r>
            <a:r>
              <a:rPr lang="en-US" baseline="0" dirty="0" smtClean="0"/>
              <a:t> </a:t>
            </a:r>
            <a:r>
              <a:rPr lang="en-US" baseline="0" dirty="0" err="1" smtClean="0"/>
              <a:t>đổi</a:t>
            </a:r>
            <a:r>
              <a:rPr lang="en-US" baseline="0" dirty="0" smtClean="0"/>
              <a:t> (</a:t>
            </a:r>
            <a:r>
              <a:rPr lang="en-US" baseline="0" dirty="0" err="1" smtClean="0"/>
              <a:t>biến</a:t>
            </a:r>
            <a:r>
              <a:rPr lang="en-US" baseline="0" dirty="0" smtClean="0"/>
              <a:t> </a:t>
            </a:r>
            <a:r>
              <a:rPr lang="en-US" baseline="0" dirty="0" err="1" smtClean="0"/>
              <a:t>thiên</a:t>
            </a:r>
            <a:r>
              <a:rPr lang="en-US" baseline="0" dirty="0" smtClean="0"/>
              <a:t>) </a:t>
            </a:r>
            <a:r>
              <a:rPr lang="en-US" baseline="0" dirty="0" err="1" smtClean="0"/>
              <a:t>của</a:t>
            </a:r>
            <a:r>
              <a:rPr lang="en-US" baseline="0" dirty="0" smtClean="0"/>
              <a:t> </a:t>
            </a:r>
            <a:r>
              <a:rPr lang="en-US" baseline="0" dirty="0" err="1" smtClean="0"/>
              <a:t>dòng</a:t>
            </a:r>
            <a:r>
              <a:rPr lang="en-US" baseline="0" dirty="0" smtClean="0"/>
              <a:t> </a:t>
            </a:r>
            <a:r>
              <a:rPr lang="en-US" baseline="0" dirty="0" err="1" smtClean="0"/>
              <a:t>điện</a:t>
            </a:r>
            <a:r>
              <a:rPr lang="en-US" baseline="0" dirty="0" smtClean="0"/>
              <a:t> </a:t>
            </a:r>
            <a:r>
              <a:rPr lang="en-US" baseline="0" dirty="0" err="1" smtClean="0"/>
              <a:t>trong</a:t>
            </a:r>
            <a:r>
              <a:rPr lang="en-US" baseline="0" dirty="0" smtClean="0"/>
              <a:t> </a:t>
            </a:r>
            <a:r>
              <a:rPr lang="en-US" baseline="0" dirty="0" err="1" smtClean="0"/>
              <a:t>tim.</a:t>
            </a:r>
            <a:r>
              <a:rPr lang="en-US" baseline="0" dirty="0" smtClean="0"/>
              <a:t> </a:t>
            </a:r>
            <a:r>
              <a:rPr lang="en-US" baseline="0" dirty="0" err="1" smtClean="0"/>
              <a:t>Sự</a:t>
            </a:r>
            <a:r>
              <a:rPr lang="en-US" baseline="0" dirty="0" smtClean="0"/>
              <a:t> </a:t>
            </a:r>
            <a:r>
              <a:rPr lang="en-US" baseline="0" dirty="0" err="1" smtClean="0"/>
              <a:t>biến</a:t>
            </a:r>
            <a:r>
              <a:rPr lang="en-US" baseline="0" dirty="0" smtClean="0"/>
              <a:t> </a:t>
            </a:r>
            <a:r>
              <a:rPr lang="en-US" baseline="0" dirty="0" err="1" smtClean="0"/>
              <a:t>thiên</a:t>
            </a:r>
            <a:r>
              <a:rPr lang="en-US" baseline="0" dirty="0" smtClean="0"/>
              <a:t> </a:t>
            </a:r>
            <a:r>
              <a:rPr lang="en-US" baseline="0" dirty="0" err="1" smtClean="0"/>
              <a:t>này</a:t>
            </a:r>
            <a:r>
              <a:rPr lang="en-US" baseline="0" dirty="0" smtClean="0"/>
              <a:t> do </a:t>
            </a:r>
            <a:r>
              <a:rPr lang="en-US" baseline="0" dirty="0" err="1" smtClean="0"/>
              <a:t>quả</a:t>
            </a:r>
            <a:r>
              <a:rPr lang="en-US" baseline="0" dirty="0" smtClean="0"/>
              <a:t> </a:t>
            </a:r>
            <a:r>
              <a:rPr lang="en-US" baseline="0" dirty="0" err="1" smtClean="0"/>
              <a:t>tim</a:t>
            </a:r>
            <a:r>
              <a:rPr lang="en-US" baseline="0" dirty="0" smtClean="0"/>
              <a:t> co </a:t>
            </a:r>
            <a:r>
              <a:rPr lang="en-US" baseline="0" dirty="0" err="1" smtClean="0"/>
              <a:t>bóp</a:t>
            </a:r>
            <a:r>
              <a:rPr lang="en-US" baseline="0" dirty="0" smtClean="0"/>
              <a:t> </a:t>
            </a:r>
            <a:r>
              <a:rPr lang="en-US" baseline="0" dirty="0" err="1" smtClean="0"/>
              <a:t>được</a:t>
            </a:r>
            <a:r>
              <a:rPr lang="en-US" baseline="0" dirty="0" smtClean="0"/>
              <a:t> </a:t>
            </a:r>
            <a:r>
              <a:rPr lang="en-US" baseline="0" dirty="0" err="1" smtClean="0"/>
              <a:t>điều</a:t>
            </a:r>
            <a:r>
              <a:rPr lang="en-US" baseline="0" dirty="0" smtClean="0"/>
              <a:t> </a:t>
            </a:r>
            <a:r>
              <a:rPr lang="en-US" baseline="0" dirty="0" err="1" smtClean="0"/>
              <a:t>khiển</a:t>
            </a:r>
            <a:r>
              <a:rPr lang="en-US" baseline="0" dirty="0" smtClean="0"/>
              <a:t> </a:t>
            </a:r>
            <a:r>
              <a:rPr lang="en-US" baseline="0" dirty="0" err="1" smtClean="0"/>
              <a:t>bởi</a:t>
            </a:r>
            <a:r>
              <a:rPr lang="en-US" baseline="0" dirty="0" smtClean="0"/>
              <a:t> </a:t>
            </a:r>
            <a:r>
              <a:rPr lang="en-US" baseline="0" dirty="0" err="1" smtClean="0"/>
              <a:t>hệ</a:t>
            </a:r>
            <a:r>
              <a:rPr lang="en-US" baseline="0" dirty="0" smtClean="0"/>
              <a:t> </a:t>
            </a:r>
            <a:r>
              <a:rPr lang="en-US" baseline="0" dirty="0" err="1" smtClean="0"/>
              <a:t>thống</a:t>
            </a:r>
            <a:r>
              <a:rPr lang="en-US" baseline="0" dirty="0" smtClean="0"/>
              <a:t> </a:t>
            </a:r>
            <a:r>
              <a:rPr lang="en-US" baseline="0" dirty="0" err="1" smtClean="0"/>
              <a:t>dẫn</a:t>
            </a:r>
            <a:r>
              <a:rPr lang="en-US" baseline="0" dirty="0" smtClean="0"/>
              <a:t> </a:t>
            </a:r>
            <a:r>
              <a:rPr lang="en-US" baseline="0" dirty="0" err="1" smtClean="0"/>
              <a:t>truyền</a:t>
            </a:r>
            <a:r>
              <a:rPr lang="en-US" baseline="0" dirty="0" smtClean="0"/>
              <a:t> </a:t>
            </a:r>
            <a:r>
              <a:rPr lang="en-US" baseline="0" dirty="0" err="1" smtClean="0"/>
              <a:t>trong</a:t>
            </a:r>
            <a:r>
              <a:rPr lang="en-US" baseline="0" dirty="0" smtClean="0"/>
              <a:t> </a:t>
            </a:r>
            <a:r>
              <a:rPr lang="en-US" baseline="0" dirty="0" err="1" smtClean="0"/>
              <a:t>tim.</a:t>
            </a:r>
            <a:r>
              <a:rPr lang="en-US" baseline="0" dirty="0" smtClean="0"/>
              <a:t> </a:t>
            </a:r>
            <a:r>
              <a:rPr lang="vi-VN" sz="1200" b="0" i="0" kern="1200" dirty="0" smtClean="0">
                <a:solidFill>
                  <a:schemeClr val="tx1"/>
                </a:solidFill>
                <a:effectLst/>
                <a:latin typeface="+mn-lt"/>
                <a:ea typeface="+mn-ea"/>
                <a:cs typeface="+mn-cs"/>
              </a:rPr>
              <a:t>Những dòng điện tuy rất nhỏ, khoảng một phần nghìn volt, nhưng có thể dò thấy được từ các </a:t>
            </a:r>
            <a:r>
              <a:rPr lang="vi-VN" sz="1200" b="0" i="0" u="none" strike="noStrike" kern="1200" dirty="0" smtClean="0">
                <a:solidFill>
                  <a:schemeClr val="tx1"/>
                </a:solidFill>
                <a:effectLst/>
                <a:latin typeface="+mn-lt"/>
                <a:ea typeface="+mn-ea"/>
                <a:cs typeface="+mn-cs"/>
                <a:hlinkClick r:id="rId3" tooltip="Cực điện (trang chưa được viết)"/>
              </a:rPr>
              <a:t>cực điện</a:t>
            </a:r>
            <a:r>
              <a:rPr lang="vi-VN" sz="1200" b="0" i="0" kern="1200" dirty="0" smtClean="0">
                <a:solidFill>
                  <a:schemeClr val="tx1"/>
                </a:solidFill>
                <a:effectLst/>
                <a:latin typeface="+mn-lt"/>
                <a:ea typeface="+mn-ea"/>
                <a:cs typeface="+mn-cs"/>
              </a:rPr>
              <a:t> đặt trên tay, chân và ngực bệnh nhân và chuyển đến máy ghi.</a:t>
            </a:r>
            <a:endParaRPr lang="en-US" baseline="0" dirty="0" smtClean="0"/>
          </a:p>
        </p:txBody>
      </p:sp>
      <p:sp>
        <p:nvSpPr>
          <p:cNvPr id="4" name="Slide Number Placeholder 3"/>
          <p:cNvSpPr>
            <a:spLocks noGrp="1"/>
          </p:cNvSpPr>
          <p:nvPr>
            <p:ph type="sldNum" sz="quarter" idx="10"/>
          </p:nvPr>
        </p:nvSpPr>
        <p:spPr/>
        <p:txBody>
          <a:bodyPr/>
          <a:lstStyle/>
          <a:p>
            <a:fld id="{ECB3C138-5E6C-4DF7-B4A4-30518B7E1CA5}" type="slidenum">
              <a:rPr lang="en-US" smtClean="0"/>
              <a:pPr/>
              <a:t>3</a:t>
            </a:fld>
            <a:endParaRPr lang="en-US"/>
          </a:p>
        </p:txBody>
      </p:sp>
    </p:spTree>
    <p:extLst>
      <p:ext uri="{BB962C8B-B14F-4D97-AF65-F5344CB8AC3E}">
        <p14:creationId xmlns:p14="http://schemas.microsoft.com/office/powerpoint/2010/main" val="30876007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Trả</a:t>
            </a:r>
            <a:r>
              <a:rPr lang="en-US" baseline="0" dirty="0" smtClean="0"/>
              <a:t> </a:t>
            </a:r>
            <a:r>
              <a:rPr lang="en-US" baseline="0" dirty="0" err="1" smtClean="0"/>
              <a:t>lời</a:t>
            </a:r>
            <a:endParaRPr lang="en-US" dirty="0" smtClean="0"/>
          </a:p>
        </p:txBody>
      </p:sp>
      <p:sp>
        <p:nvSpPr>
          <p:cNvPr id="4" name="Slide Number Placeholder 3"/>
          <p:cNvSpPr>
            <a:spLocks noGrp="1"/>
          </p:cNvSpPr>
          <p:nvPr>
            <p:ph type="sldNum" sz="quarter" idx="10"/>
          </p:nvPr>
        </p:nvSpPr>
        <p:spPr/>
        <p:txBody>
          <a:bodyPr/>
          <a:lstStyle/>
          <a:p>
            <a:fld id="{ECB3C138-5E6C-4DF7-B4A4-30518B7E1CA5}" type="slidenum">
              <a:rPr lang="en-US" smtClean="0"/>
              <a:pPr/>
              <a:t>21</a:t>
            </a:fld>
            <a:endParaRPr lang="en-US"/>
          </a:p>
        </p:txBody>
      </p:sp>
    </p:spTree>
    <p:extLst>
      <p:ext uri="{BB962C8B-B14F-4D97-AF65-F5344CB8AC3E}">
        <p14:creationId xmlns:p14="http://schemas.microsoft.com/office/powerpoint/2010/main" val="41219772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pPr/>
              <a:t>22</a:t>
            </a:fld>
            <a:endParaRPr lang="en-US"/>
          </a:p>
        </p:txBody>
      </p:sp>
    </p:spTree>
    <p:extLst>
      <p:ext uri="{BB962C8B-B14F-4D97-AF65-F5344CB8AC3E}">
        <p14:creationId xmlns:p14="http://schemas.microsoft.com/office/powerpoint/2010/main" val="33535976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Thuyết</a:t>
            </a:r>
            <a:r>
              <a:rPr lang="en-US" baseline="0" dirty="0" smtClean="0"/>
              <a:t> </a:t>
            </a:r>
            <a:r>
              <a:rPr lang="en-US" baseline="0" dirty="0" err="1" smtClean="0"/>
              <a:t>trình</a:t>
            </a:r>
            <a:endParaRPr lang="en-US" baseline="0" dirty="0" smtClean="0"/>
          </a:p>
          <a:p>
            <a:r>
              <a:rPr lang="en-US" baseline="0" dirty="0" err="1" smtClean="0"/>
              <a:t>Nhấn</a:t>
            </a:r>
            <a:r>
              <a:rPr lang="en-US" baseline="0" dirty="0" smtClean="0"/>
              <a:t> </a:t>
            </a:r>
            <a:r>
              <a:rPr lang="en-US" baseline="0" dirty="0" err="1" smtClean="0"/>
              <a:t>mạnh</a:t>
            </a:r>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pPr/>
              <a:t>23</a:t>
            </a:fld>
            <a:endParaRPr lang="en-US"/>
          </a:p>
        </p:txBody>
      </p:sp>
    </p:spTree>
    <p:extLst>
      <p:ext uri="{BB962C8B-B14F-4D97-AF65-F5344CB8AC3E}">
        <p14:creationId xmlns:p14="http://schemas.microsoft.com/office/powerpoint/2010/main" val="379473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err="1" smtClean="0">
                <a:latin typeface="Arial" pitchFamily="34" charset="0"/>
                <a:cs typeface="Arial" pitchFamily="34" charset="0"/>
              </a:rPr>
              <a:t>Đó</a:t>
            </a:r>
            <a:r>
              <a:rPr lang="en-US" sz="1000" baseline="0" dirty="0" smtClean="0">
                <a:latin typeface="Arial" pitchFamily="34" charset="0"/>
                <a:cs typeface="Arial" pitchFamily="34" charset="0"/>
              </a:rPr>
              <a:t> </a:t>
            </a:r>
            <a:r>
              <a:rPr lang="en-US" sz="1000" baseline="0" dirty="0" err="1" smtClean="0">
                <a:latin typeface="Arial" pitchFamily="34" charset="0"/>
                <a:cs typeface="Arial" pitchFamily="34" charset="0"/>
              </a:rPr>
              <a:t>là</a:t>
            </a:r>
            <a:r>
              <a:rPr lang="en-US" sz="1000" baseline="0" dirty="0" smtClean="0">
                <a:latin typeface="Arial" pitchFamily="34" charset="0"/>
                <a:cs typeface="Arial" pitchFamily="34" charset="0"/>
              </a:rPr>
              <a:t> </a:t>
            </a:r>
            <a:r>
              <a:rPr lang="en-US" sz="1000" baseline="0" dirty="0" err="1" smtClean="0">
                <a:latin typeface="Arial" pitchFamily="34" charset="0"/>
                <a:cs typeface="Arial" pitchFamily="34" charset="0"/>
              </a:rPr>
              <a:t>bài</a:t>
            </a:r>
            <a:r>
              <a:rPr lang="en-US" sz="1000" baseline="0" dirty="0" smtClean="0">
                <a:latin typeface="Arial" pitchFamily="34" charset="0"/>
                <a:cs typeface="Arial" pitchFamily="34" charset="0"/>
              </a:rPr>
              <a:t> </a:t>
            </a:r>
            <a:r>
              <a:rPr lang="en-US" sz="1000" baseline="0" dirty="0" err="1" smtClean="0">
                <a:latin typeface="Arial" pitchFamily="34" charset="0"/>
                <a:cs typeface="Arial" pitchFamily="34" charset="0"/>
              </a:rPr>
              <a:t>học</a:t>
            </a:r>
            <a:r>
              <a:rPr lang="en-US" sz="1000" baseline="0" dirty="0" smtClean="0">
                <a:latin typeface="Arial" pitchFamily="34" charset="0"/>
                <a:cs typeface="Arial" pitchFamily="34" charset="0"/>
              </a:rPr>
              <a:t> </a:t>
            </a:r>
            <a:r>
              <a:rPr lang="en-US" sz="1000" baseline="0" dirty="0" err="1" smtClean="0">
                <a:latin typeface="Arial" pitchFamily="34" charset="0"/>
                <a:cs typeface="Arial" pitchFamily="34" charset="0"/>
              </a:rPr>
              <a:t>của</a:t>
            </a:r>
            <a:r>
              <a:rPr lang="en-US" sz="1000" baseline="0" dirty="0" smtClean="0">
                <a:latin typeface="Arial" pitchFamily="34" charset="0"/>
                <a:cs typeface="Arial" pitchFamily="34" charset="0"/>
              </a:rPr>
              <a:t> </a:t>
            </a:r>
            <a:r>
              <a:rPr lang="en-US" sz="1000" baseline="0" dirty="0" err="1" smtClean="0">
                <a:latin typeface="Arial" pitchFamily="34" charset="0"/>
                <a:cs typeface="Arial" pitchFamily="34" charset="0"/>
              </a:rPr>
              <a:t>chúng</a:t>
            </a:r>
            <a:r>
              <a:rPr lang="en-US" sz="1000" baseline="0" dirty="0" smtClean="0">
                <a:latin typeface="Arial" pitchFamily="34" charset="0"/>
                <a:cs typeface="Arial" pitchFamily="34" charset="0"/>
              </a:rPr>
              <a:t> </a:t>
            </a:r>
            <a:r>
              <a:rPr lang="en-US" sz="1000" baseline="0" dirty="0" err="1" smtClean="0">
                <a:latin typeface="Arial" pitchFamily="34" charset="0"/>
                <a:cs typeface="Arial" pitchFamily="34" charset="0"/>
              </a:rPr>
              <a:t>ta</a:t>
            </a:r>
            <a:r>
              <a:rPr lang="en-US" sz="1000" baseline="0" dirty="0" smtClean="0">
                <a:latin typeface="Arial" pitchFamily="34" charset="0"/>
                <a:cs typeface="Arial" pitchFamily="34" charset="0"/>
              </a:rPr>
              <a:t> </a:t>
            </a:r>
            <a:r>
              <a:rPr lang="en-US" sz="1000" baseline="0" dirty="0" err="1" smtClean="0">
                <a:latin typeface="Arial" pitchFamily="34" charset="0"/>
                <a:cs typeface="Arial" pitchFamily="34" charset="0"/>
              </a:rPr>
              <a:t>ngày</a:t>
            </a:r>
            <a:r>
              <a:rPr lang="en-US" sz="1000" baseline="0" dirty="0" smtClean="0">
                <a:latin typeface="Arial" pitchFamily="34" charset="0"/>
                <a:cs typeface="Arial" pitchFamily="34" charset="0"/>
              </a:rPr>
              <a:t> </a:t>
            </a:r>
            <a:r>
              <a:rPr lang="en-US" sz="1000" baseline="0" dirty="0" err="1" smtClean="0">
                <a:latin typeface="Arial" pitchFamily="34" charset="0"/>
                <a:cs typeface="Arial" pitchFamily="34" charset="0"/>
              </a:rPr>
              <a:t>hôm</a:t>
            </a:r>
            <a:r>
              <a:rPr lang="en-US" sz="1000" baseline="0" dirty="0" smtClean="0">
                <a:latin typeface="Arial" pitchFamily="34" charset="0"/>
                <a:cs typeface="Arial" pitchFamily="34" charset="0"/>
              </a:rPr>
              <a:t> nay </a:t>
            </a:r>
            <a:r>
              <a:rPr lang="en-US" sz="1000" baseline="0" dirty="0" err="1" smtClean="0">
                <a:latin typeface="Arial" pitchFamily="34" charset="0"/>
                <a:cs typeface="Arial" pitchFamily="34" charset="0"/>
              </a:rPr>
              <a:t>và</a:t>
            </a:r>
            <a:endParaRPr lang="en-US" sz="10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ECB3C138-5E6C-4DF7-B4A4-30518B7E1CA5}" type="slidenum">
              <a:rPr lang="en-US" smtClean="0"/>
              <a:pPr/>
              <a:t>4</a:t>
            </a:fld>
            <a:endParaRPr lang="en-US"/>
          </a:p>
        </p:txBody>
      </p:sp>
    </p:spTree>
    <p:extLst>
      <p:ext uri="{BB962C8B-B14F-4D97-AF65-F5344CB8AC3E}">
        <p14:creationId xmlns:p14="http://schemas.microsoft.com/office/powerpoint/2010/main" val="2794661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ở </a:t>
            </a:r>
            <a:r>
              <a:rPr lang="en-US" baseline="0" dirty="0" err="1" smtClean="0"/>
              <a:t>bài</a:t>
            </a:r>
            <a:r>
              <a:rPr lang="en-US" baseline="0" dirty="0" smtClean="0"/>
              <a:t> </a:t>
            </a:r>
            <a:r>
              <a:rPr lang="en-US" baseline="0" dirty="0" err="1" smtClean="0"/>
              <a:t>học</a:t>
            </a:r>
            <a:r>
              <a:rPr lang="en-US" baseline="0" dirty="0" smtClean="0"/>
              <a:t> </a:t>
            </a:r>
            <a:r>
              <a:rPr lang="en-US" baseline="0" dirty="0" err="1" smtClean="0"/>
              <a:t>này</a:t>
            </a:r>
            <a:r>
              <a:rPr lang="en-US" baseline="0" dirty="0" smtClean="0"/>
              <a:t> </a:t>
            </a:r>
            <a:r>
              <a:rPr lang="en-US" baseline="0" dirty="0" err="1" smtClean="0"/>
              <a:t>chúng</a:t>
            </a:r>
            <a:r>
              <a:rPr lang="en-US" baseline="0" dirty="0" smtClean="0"/>
              <a:t> </a:t>
            </a:r>
            <a:r>
              <a:rPr lang="en-US" baseline="0" dirty="0" err="1" smtClean="0"/>
              <a:t>ta</a:t>
            </a:r>
            <a:r>
              <a:rPr lang="en-US" baseline="0" dirty="0" smtClean="0"/>
              <a:t> </a:t>
            </a:r>
            <a:r>
              <a:rPr lang="en-US" baseline="0" dirty="0" err="1" smtClean="0"/>
              <a:t>cần</a:t>
            </a:r>
            <a:r>
              <a:rPr lang="en-US" baseline="0" dirty="0" smtClean="0"/>
              <a:t> </a:t>
            </a:r>
            <a:r>
              <a:rPr lang="en-US" baseline="0" dirty="0" err="1" smtClean="0"/>
              <a:t>đạt</a:t>
            </a:r>
            <a:r>
              <a:rPr lang="en-US" baseline="0" dirty="0" smtClean="0"/>
              <a:t> </a:t>
            </a:r>
            <a:r>
              <a:rPr lang="en-US" baseline="0" dirty="0" err="1" smtClean="0"/>
              <a:t>được</a:t>
            </a:r>
            <a:r>
              <a:rPr lang="en-US" baseline="0" dirty="0" smtClean="0"/>
              <a:t> </a:t>
            </a:r>
            <a:r>
              <a:rPr lang="en-US" baseline="0" dirty="0" err="1" smtClean="0"/>
              <a:t>các</a:t>
            </a:r>
            <a:r>
              <a:rPr lang="en-US" baseline="0" dirty="0" smtClean="0"/>
              <a:t> </a:t>
            </a:r>
            <a:r>
              <a:rPr lang="en-US" baseline="0" dirty="0" err="1" smtClean="0"/>
              <a:t>mục</a:t>
            </a:r>
            <a:r>
              <a:rPr lang="en-US" baseline="0" dirty="0" smtClean="0"/>
              <a:t> </a:t>
            </a:r>
            <a:r>
              <a:rPr lang="en-US" baseline="0" dirty="0" err="1" smtClean="0"/>
              <a:t>tiêu</a:t>
            </a:r>
            <a:r>
              <a:rPr lang="en-US" baseline="0" dirty="0" smtClean="0"/>
              <a:t> </a:t>
            </a:r>
            <a:r>
              <a:rPr lang="en-US" baseline="0" dirty="0" err="1" smtClean="0"/>
              <a:t>sau</a:t>
            </a:r>
            <a:r>
              <a:rPr lang="en-US" baseline="0" dirty="0" smtClean="0"/>
              <a:t>: </a:t>
            </a:r>
            <a:r>
              <a:rPr lang="en-US" dirty="0" smtClean="0"/>
              <a:t>SV </a:t>
            </a:r>
            <a:r>
              <a:rPr lang="en-US" dirty="0" err="1" smtClean="0"/>
              <a:t>đọc</a:t>
            </a:r>
            <a:r>
              <a:rPr lang="en-US" dirty="0" smtClean="0"/>
              <a:t>,</a:t>
            </a:r>
            <a:r>
              <a:rPr lang="en-US" baseline="0" dirty="0" smtClean="0"/>
              <a:t> GV </a:t>
            </a:r>
            <a:r>
              <a:rPr lang="en-US" baseline="0" dirty="0" err="1" smtClean="0"/>
              <a:t>tóm</a:t>
            </a:r>
            <a:r>
              <a:rPr lang="en-US" baseline="0" dirty="0" smtClean="0"/>
              <a:t> </a:t>
            </a:r>
            <a:r>
              <a:rPr lang="en-US" baseline="0" dirty="0" err="1" smtClean="0"/>
              <a:t>tắt</a:t>
            </a:r>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pPr/>
              <a:t>5</a:t>
            </a:fld>
            <a:endParaRPr lang="en-US"/>
          </a:p>
        </p:txBody>
      </p:sp>
    </p:spTree>
    <p:extLst>
      <p:ext uri="{BB962C8B-B14F-4D97-AF65-F5344CB8AC3E}">
        <p14:creationId xmlns:p14="http://schemas.microsoft.com/office/powerpoint/2010/main" val="2033627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Trả</a:t>
            </a:r>
            <a:r>
              <a:rPr lang="en-US" baseline="0" dirty="0" smtClean="0"/>
              <a:t> </a:t>
            </a:r>
            <a:r>
              <a:rPr lang="en-US" baseline="0" dirty="0" err="1" smtClean="0"/>
              <a:t>lời</a:t>
            </a:r>
            <a:endParaRPr lang="en-US" dirty="0" smtClean="0"/>
          </a:p>
        </p:txBody>
      </p:sp>
      <p:sp>
        <p:nvSpPr>
          <p:cNvPr id="4" name="Slide Number Placeholder 3"/>
          <p:cNvSpPr>
            <a:spLocks noGrp="1"/>
          </p:cNvSpPr>
          <p:nvPr>
            <p:ph type="sldNum" sz="quarter" idx="10"/>
          </p:nvPr>
        </p:nvSpPr>
        <p:spPr/>
        <p:txBody>
          <a:bodyPr/>
          <a:lstStyle/>
          <a:p>
            <a:fld id="{ECB3C138-5E6C-4DF7-B4A4-30518B7E1CA5}" type="slidenum">
              <a:rPr lang="en-US" smtClean="0"/>
              <a:pPr/>
              <a:t>6</a:t>
            </a:fld>
            <a:endParaRPr lang="en-US"/>
          </a:p>
        </p:txBody>
      </p:sp>
    </p:spTree>
    <p:extLst>
      <p:ext uri="{BB962C8B-B14F-4D97-AF65-F5344CB8AC3E}">
        <p14:creationId xmlns:p14="http://schemas.microsoft.com/office/powerpoint/2010/main" val="3746509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Tim</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có</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khả</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năng</a:t>
            </a:r>
            <a:r>
              <a:rPr lang="en-US" sz="1200" b="0" i="0" kern="1200" baseline="0" dirty="0" smtClean="0">
                <a:solidFill>
                  <a:schemeClr val="tx1"/>
                </a:solidFill>
                <a:effectLst/>
                <a:latin typeface="+mn-lt"/>
                <a:ea typeface="+mn-ea"/>
                <a:cs typeface="+mn-cs"/>
              </a:rPr>
              <a:t> co </a:t>
            </a:r>
            <a:r>
              <a:rPr lang="en-US" sz="1200" b="0" i="0" kern="1200" baseline="0" dirty="0" err="1" smtClean="0">
                <a:solidFill>
                  <a:schemeClr val="tx1"/>
                </a:solidFill>
                <a:effectLst/>
                <a:latin typeface="+mn-lt"/>
                <a:ea typeface="+mn-ea"/>
                <a:cs typeface="+mn-cs"/>
              </a:rPr>
              <a:t>giãn</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tự</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động</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là</a:t>
            </a:r>
            <a:r>
              <a:rPr lang="en-US" sz="1200" b="0" i="0" kern="1200" baseline="0" dirty="0" smtClean="0">
                <a:solidFill>
                  <a:schemeClr val="tx1"/>
                </a:solidFill>
                <a:effectLst/>
                <a:latin typeface="+mn-lt"/>
                <a:ea typeface="+mn-ea"/>
                <a:cs typeface="+mn-cs"/>
              </a:rPr>
              <a:t> do </a:t>
            </a:r>
            <a:r>
              <a:rPr lang="en-US" sz="1200" b="0" i="0" kern="1200" baseline="0" dirty="0" err="1" smtClean="0">
                <a:solidFill>
                  <a:schemeClr val="tx1"/>
                </a:solidFill>
                <a:effectLst/>
                <a:latin typeface="+mn-lt"/>
                <a:ea typeface="+mn-ea"/>
                <a:cs typeface="+mn-cs"/>
              </a:rPr>
              <a:t>hoạt</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động</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tự</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động</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của</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hệ</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dẫn</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truyền</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của</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tim</a:t>
            </a:r>
            <a:endParaRPr lang="en-US" sz="1200" b="0" i="0" kern="1200" baseline="0" dirty="0" smtClean="0">
              <a:solidFill>
                <a:schemeClr val="tx1"/>
              </a:solidFill>
              <a:effectLst/>
              <a:latin typeface="+mn-lt"/>
              <a:ea typeface="+mn-ea"/>
              <a:cs typeface="+mn-cs"/>
            </a:endParaRPr>
          </a:p>
          <a:p>
            <a:r>
              <a:rPr lang="vi-VN" sz="1200" b="0" i="0" kern="1200" dirty="0" smtClean="0">
                <a:solidFill>
                  <a:schemeClr val="tx1"/>
                </a:solidFill>
                <a:effectLst/>
                <a:latin typeface="+mn-lt"/>
                <a:ea typeface="+mn-ea"/>
                <a:cs typeface="+mn-cs"/>
              </a:rPr>
              <a:t>Nút xoang nhĩ tự phát xung điện → Lan ra khắp cơ tâm nhĩ →Tâm nhĩ co →Lan truyền đến nút nhĩ thất →Bó His →Mạng lưới P</a:t>
            </a:r>
            <a:r>
              <a:rPr lang="en-US" sz="1200" b="0" i="0" kern="1200" dirty="0" err="1" smtClean="0">
                <a:solidFill>
                  <a:schemeClr val="tx1"/>
                </a:solidFill>
                <a:effectLst/>
                <a:latin typeface="+mn-lt"/>
                <a:ea typeface="+mn-ea"/>
                <a:cs typeface="+mn-cs"/>
              </a:rPr>
              <a:t>ur</a:t>
            </a:r>
            <a:r>
              <a:rPr lang="vi-VN" sz="1200" b="0" i="0" kern="1200" dirty="0" smtClean="0">
                <a:solidFill>
                  <a:schemeClr val="tx1"/>
                </a:solidFill>
                <a:effectLst/>
                <a:latin typeface="+mn-lt"/>
                <a:ea typeface="+mn-ea"/>
                <a:cs typeface="+mn-cs"/>
              </a:rPr>
              <a:t>kin</a:t>
            </a:r>
            <a:r>
              <a:rPr lang="en-US" sz="1200" b="0" i="0" kern="1200" dirty="0" smtClean="0">
                <a:solidFill>
                  <a:schemeClr val="tx1"/>
                </a:solidFill>
                <a:effectLst/>
                <a:latin typeface="+mn-lt"/>
                <a:ea typeface="+mn-ea"/>
                <a:cs typeface="+mn-cs"/>
              </a:rPr>
              <a:t>je</a:t>
            </a:r>
            <a:r>
              <a:rPr lang="vi-VN" sz="1200" b="0" i="0" kern="1200" dirty="0" smtClean="0">
                <a:solidFill>
                  <a:schemeClr val="tx1"/>
                </a:solidFill>
                <a:effectLst/>
                <a:latin typeface="+mn-lt"/>
                <a:ea typeface="+mn-ea"/>
                <a:cs typeface="+mn-cs"/>
              </a:rPr>
              <a:t> →Lan khắp cơ tâm thất →Tâm thất co</a:t>
            </a:r>
            <a:endParaRPr lang="en-US" sz="1200" b="0" i="0" kern="1200" dirty="0" smtClean="0">
              <a:solidFill>
                <a:schemeClr val="tx1"/>
              </a:solidFill>
              <a:effectLst/>
              <a:latin typeface="+mn-lt"/>
              <a:ea typeface="+mn-ea"/>
              <a:cs typeface="+mn-cs"/>
            </a:endParaRPr>
          </a:p>
          <a:p>
            <a:r>
              <a:rPr lang="en-US" sz="1200" b="0" i="0" kern="1200" dirty="0" err="1" smtClean="0">
                <a:solidFill>
                  <a:schemeClr val="tx1"/>
                </a:solidFill>
                <a:effectLst/>
                <a:latin typeface="+mn-lt"/>
                <a:ea typeface="+mn-ea"/>
                <a:cs typeface="+mn-cs"/>
              </a:rPr>
              <a:t>Sự</a:t>
            </a:r>
            <a:r>
              <a:rPr lang="en-US" sz="1200" b="0" i="0" kern="1200" baseline="0" dirty="0" smtClean="0">
                <a:solidFill>
                  <a:schemeClr val="tx1"/>
                </a:solidFill>
                <a:effectLst/>
                <a:latin typeface="+mn-lt"/>
                <a:ea typeface="+mn-ea"/>
                <a:cs typeface="+mn-cs"/>
              </a:rPr>
              <a:t> co </a:t>
            </a:r>
            <a:r>
              <a:rPr lang="en-US" sz="1200" b="0" i="0" kern="1200" baseline="0" dirty="0" err="1" smtClean="0">
                <a:solidFill>
                  <a:schemeClr val="tx1"/>
                </a:solidFill>
                <a:effectLst/>
                <a:latin typeface="+mn-lt"/>
                <a:ea typeface="+mn-ea"/>
                <a:cs typeface="+mn-cs"/>
              </a:rPr>
              <a:t>thắt</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tạo</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ra</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hiện</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tượng</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tái</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khử</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cực</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tế</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bào</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cơ</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tim</a:t>
            </a:r>
            <a:r>
              <a:rPr lang="vi-VN" sz="1200" b="0" i="0" kern="1200" dirty="0" smtClean="0">
                <a:solidFill>
                  <a:schemeClr val="tx1"/>
                </a:solidFill>
                <a:effectLst/>
                <a:latin typeface="+mn-lt"/>
                <a:ea typeface="+mn-ea"/>
                <a:cs typeface="+mn-cs"/>
              </a:rPr>
              <a:t/>
            </a:r>
            <a:br>
              <a:rPr lang="vi-VN" sz="1200" b="0" i="0" kern="1200" dirty="0" smtClean="0">
                <a:solidFill>
                  <a:schemeClr val="tx1"/>
                </a:solidFill>
                <a:effectLst/>
                <a:latin typeface="+mn-lt"/>
                <a:ea typeface="+mn-ea"/>
                <a:cs typeface="+mn-cs"/>
              </a:rPr>
            </a:br>
            <a:r>
              <a:rPr lang="vi-VN" sz="1200" b="0" i="0" kern="1200" dirty="0" smtClean="0">
                <a:solidFill>
                  <a:schemeClr val="tx1"/>
                </a:solidFill>
                <a:effectLst/>
                <a:latin typeface="+mn-lt"/>
                <a:ea typeface="+mn-ea"/>
                <a:cs typeface="+mn-cs"/>
              </a:rPr>
              <a:t/>
            </a:r>
            <a:br>
              <a:rPr lang="vi-VN" sz="1200" b="0" i="0" kern="1200" dirty="0" smtClean="0">
                <a:solidFill>
                  <a:schemeClr val="tx1"/>
                </a:solidFill>
                <a:effectLst/>
                <a:latin typeface="+mn-lt"/>
                <a:ea typeface="+mn-ea"/>
                <a:cs typeface="+mn-cs"/>
              </a:rPr>
            </a:br>
            <a:endParaRPr lang="en-US" dirty="0" smtClean="0">
              <a:solidFill>
                <a:schemeClr val="tx1"/>
              </a:solidFill>
            </a:endParaRPr>
          </a:p>
        </p:txBody>
      </p:sp>
      <p:sp>
        <p:nvSpPr>
          <p:cNvPr id="4" name="Slide Number Placeholder 3"/>
          <p:cNvSpPr>
            <a:spLocks noGrp="1"/>
          </p:cNvSpPr>
          <p:nvPr>
            <p:ph type="sldNum" sz="quarter" idx="10"/>
          </p:nvPr>
        </p:nvSpPr>
        <p:spPr/>
        <p:txBody>
          <a:bodyPr/>
          <a:lstStyle/>
          <a:p>
            <a:fld id="{ECB3C138-5E6C-4DF7-B4A4-30518B7E1CA5}" type="slidenum">
              <a:rPr lang="en-US" smtClean="0"/>
              <a:pPr/>
              <a:t>7</a:t>
            </a:fld>
            <a:endParaRPr lang="en-US"/>
          </a:p>
        </p:txBody>
      </p:sp>
    </p:spTree>
    <p:extLst>
      <p:ext uri="{BB962C8B-B14F-4D97-AF65-F5344CB8AC3E}">
        <p14:creationId xmlns:p14="http://schemas.microsoft.com/office/powerpoint/2010/main" val="3648958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Thiết</a:t>
            </a:r>
            <a:r>
              <a:rPr lang="en-US" dirty="0" smtClean="0"/>
              <a:t> </a:t>
            </a:r>
            <a:r>
              <a:rPr lang="en-US" dirty="0" err="1" smtClean="0"/>
              <a:t>bị</a:t>
            </a:r>
            <a:r>
              <a:rPr lang="en-US" baseline="0" dirty="0" smtClean="0"/>
              <a:t> </a:t>
            </a:r>
            <a:r>
              <a:rPr lang="en-US" baseline="0" dirty="0" err="1" smtClean="0"/>
              <a:t>ghi</a:t>
            </a:r>
            <a:r>
              <a:rPr lang="en-US" baseline="0" dirty="0" smtClean="0"/>
              <a:t> </a:t>
            </a:r>
            <a:r>
              <a:rPr lang="en-US" baseline="0" dirty="0" err="1" smtClean="0"/>
              <a:t>có</a:t>
            </a:r>
            <a:r>
              <a:rPr lang="en-US" baseline="0" dirty="0" smtClean="0"/>
              <a:t> </a:t>
            </a:r>
            <a:r>
              <a:rPr lang="en-US" baseline="0" dirty="0" err="1" smtClean="0"/>
              <a:t>thể</a:t>
            </a:r>
            <a:r>
              <a:rPr lang="en-US" baseline="0" dirty="0" smtClean="0"/>
              <a:t> </a:t>
            </a:r>
            <a:r>
              <a:rPr lang="en-US" baseline="0" dirty="0" err="1" smtClean="0"/>
              <a:t>khuếch</a:t>
            </a:r>
            <a:r>
              <a:rPr lang="en-US" baseline="0" dirty="0" smtClean="0"/>
              <a:t> </a:t>
            </a:r>
            <a:r>
              <a:rPr lang="en-US" baseline="0" dirty="0" err="1" smtClean="0"/>
              <a:t>đại</a:t>
            </a:r>
            <a:r>
              <a:rPr lang="en-US" baseline="0" dirty="0" smtClean="0"/>
              <a:t> </a:t>
            </a:r>
            <a:r>
              <a:rPr lang="en-US" baseline="0" dirty="0" smtClean="0"/>
              <a:t>(</a:t>
            </a:r>
            <a:r>
              <a:rPr lang="en-US" baseline="0" dirty="0" err="1" smtClean="0"/>
              <a:t>dòng</a:t>
            </a:r>
            <a:r>
              <a:rPr lang="en-US" baseline="0" dirty="0" smtClean="0"/>
              <a:t> </a:t>
            </a:r>
            <a:r>
              <a:rPr lang="en-US" baseline="0" dirty="0" err="1" smtClean="0"/>
              <a:t>điện</a:t>
            </a:r>
            <a:r>
              <a:rPr lang="en-US" baseline="0" dirty="0" smtClean="0"/>
              <a:t> do </a:t>
            </a:r>
            <a:r>
              <a:rPr lang="en-US" baseline="0" dirty="0" err="1" smtClean="0"/>
              <a:t>tim</a:t>
            </a:r>
            <a:r>
              <a:rPr lang="en-US" baseline="0" dirty="0" smtClean="0"/>
              <a:t> </a:t>
            </a:r>
            <a:r>
              <a:rPr lang="en-US" baseline="0" dirty="0" err="1" smtClean="0"/>
              <a:t>phát</a:t>
            </a:r>
            <a:r>
              <a:rPr lang="en-US" baseline="0" dirty="0" smtClean="0"/>
              <a:t> </a:t>
            </a:r>
            <a:r>
              <a:rPr lang="en-US" baseline="0" dirty="0" err="1" smtClean="0"/>
              <a:t>ra</a:t>
            </a:r>
            <a:r>
              <a:rPr lang="en-US" baseline="0" dirty="0" smtClean="0"/>
              <a:t> </a:t>
            </a:r>
            <a:r>
              <a:rPr lang="en-US" baseline="0" dirty="0" err="1" smtClean="0"/>
              <a:t>chỉ</a:t>
            </a:r>
            <a:r>
              <a:rPr lang="en-US" baseline="0" dirty="0" smtClean="0"/>
              <a:t> </a:t>
            </a:r>
            <a:r>
              <a:rPr lang="en-US" baseline="0" dirty="0" err="1" smtClean="0"/>
              <a:t>một</a:t>
            </a:r>
            <a:r>
              <a:rPr lang="en-US" baseline="0" dirty="0" smtClean="0"/>
              <a:t> </a:t>
            </a:r>
            <a:r>
              <a:rPr lang="en-US" baseline="0" dirty="0" err="1" smtClean="0"/>
              <a:t>phần</a:t>
            </a:r>
            <a:r>
              <a:rPr lang="en-US" baseline="0" dirty="0" smtClean="0"/>
              <a:t> </a:t>
            </a:r>
            <a:r>
              <a:rPr lang="en-US" baseline="0" dirty="0" err="1" smtClean="0"/>
              <a:t>vạn</a:t>
            </a:r>
            <a:r>
              <a:rPr lang="en-US" baseline="0" dirty="0" smtClean="0"/>
              <a:t> Volt) </a:t>
            </a:r>
            <a:r>
              <a:rPr lang="en-US" baseline="0" dirty="0" err="1" smtClean="0"/>
              <a:t>và</a:t>
            </a:r>
            <a:r>
              <a:rPr lang="en-US" baseline="0" dirty="0" smtClean="0"/>
              <a:t> </a:t>
            </a:r>
            <a:r>
              <a:rPr lang="en-US" baseline="0" dirty="0" err="1" smtClean="0"/>
              <a:t>ghi</a:t>
            </a:r>
            <a:r>
              <a:rPr lang="en-US" baseline="0" dirty="0" smtClean="0"/>
              <a:t> </a:t>
            </a:r>
            <a:r>
              <a:rPr lang="en-US" baseline="0" dirty="0" err="1" smtClean="0"/>
              <a:t>lại</a:t>
            </a:r>
            <a:r>
              <a:rPr lang="en-US" baseline="0" dirty="0" smtClean="0"/>
              <a:t> </a:t>
            </a:r>
            <a:r>
              <a:rPr lang="en-US" baseline="0" dirty="0" err="1" smtClean="0"/>
              <a:t>trên</a:t>
            </a:r>
            <a:r>
              <a:rPr lang="en-US" baseline="0" dirty="0" smtClean="0"/>
              <a:t> </a:t>
            </a:r>
            <a:r>
              <a:rPr lang="en-US" baseline="0" dirty="0" err="1" smtClean="0"/>
              <a:t>điện</a:t>
            </a:r>
            <a:r>
              <a:rPr lang="en-US" baseline="0" dirty="0" smtClean="0"/>
              <a:t> </a:t>
            </a:r>
            <a:r>
              <a:rPr lang="en-US" baseline="0" dirty="0" err="1" smtClean="0"/>
              <a:t>tiêm</a:t>
            </a:r>
            <a:r>
              <a:rPr lang="en-US" baseline="0" dirty="0" smtClean="0"/>
              <a:t> </a:t>
            </a:r>
            <a:r>
              <a:rPr lang="en-US" baseline="0" dirty="0" err="1" smtClean="0"/>
              <a:t>đồ</a:t>
            </a:r>
            <a:r>
              <a:rPr lang="en-US" baseline="0" dirty="0" smtClean="0"/>
              <a:t>.</a:t>
            </a:r>
            <a:endParaRPr lang="en-US" dirty="0" smtClean="0"/>
          </a:p>
        </p:txBody>
      </p:sp>
      <p:sp>
        <p:nvSpPr>
          <p:cNvPr id="4" name="Slide Number Placeholder 3"/>
          <p:cNvSpPr>
            <a:spLocks noGrp="1"/>
          </p:cNvSpPr>
          <p:nvPr>
            <p:ph type="sldNum" sz="quarter" idx="10"/>
          </p:nvPr>
        </p:nvSpPr>
        <p:spPr/>
        <p:txBody>
          <a:bodyPr/>
          <a:lstStyle/>
          <a:p>
            <a:fld id="{ECB3C138-5E6C-4DF7-B4A4-30518B7E1CA5}" type="slidenum">
              <a:rPr lang="en-US" smtClean="0"/>
              <a:pPr/>
              <a:t>8</a:t>
            </a:fld>
            <a:endParaRPr lang="en-US"/>
          </a:p>
        </p:txBody>
      </p:sp>
    </p:spTree>
    <p:extLst>
      <p:ext uri="{BB962C8B-B14F-4D97-AF65-F5344CB8AC3E}">
        <p14:creationId xmlns:p14="http://schemas.microsoft.com/office/powerpoint/2010/main" val="1970656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Trả</a:t>
            </a:r>
            <a:r>
              <a:rPr lang="en-US" baseline="0" dirty="0" smtClean="0"/>
              <a:t> </a:t>
            </a:r>
            <a:r>
              <a:rPr lang="en-US" baseline="0" dirty="0" err="1" smtClean="0"/>
              <a:t>lời</a:t>
            </a:r>
            <a:endParaRPr lang="en-US" dirty="0" smtClean="0"/>
          </a:p>
        </p:txBody>
      </p:sp>
      <p:sp>
        <p:nvSpPr>
          <p:cNvPr id="4" name="Slide Number Placeholder 3"/>
          <p:cNvSpPr>
            <a:spLocks noGrp="1"/>
          </p:cNvSpPr>
          <p:nvPr>
            <p:ph type="sldNum" sz="quarter" idx="10"/>
          </p:nvPr>
        </p:nvSpPr>
        <p:spPr/>
        <p:txBody>
          <a:bodyPr/>
          <a:lstStyle/>
          <a:p>
            <a:fld id="{ECB3C138-5E6C-4DF7-B4A4-30518B7E1CA5}" type="slidenum">
              <a:rPr lang="en-US" smtClean="0"/>
              <a:pPr/>
              <a:t>9</a:t>
            </a:fld>
            <a:endParaRPr lang="en-US"/>
          </a:p>
        </p:txBody>
      </p:sp>
    </p:spTree>
    <p:extLst>
      <p:ext uri="{BB962C8B-B14F-4D97-AF65-F5344CB8AC3E}">
        <p14:creationId xmlns:p14="http://schemas.microsoft.com/office/powerpoint/2010/main" val="3815066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Trả</a:t>
            </a:r>
            <a:r>
              <a:rPr lang="en-US" baseline="0" dirty="0" smtClean="0"/>
              <a:t> </a:t>
            </a:r>
            <a:r>
              <a:rPr lang="en-US" baseline="0" dirty="0" err="1" smtClean="0"/>
              <a:t>lời</a:t>
            </a:r>
            <a:endParaRPr lang="en-US" dirty="0" smtClean="0"/>
          </a:p>
        </p:txBody>
      </p:sp>
      <p:sp>
        <p:nvSpPr>
          <p:cNvPr id="4" name="Slide Number Placeholder 3"/>
          <p:cNvSpPr>
            <a:spLocks noGrp="1"/>
          </p:cNvSpPr>
          <p:nvPr>
            <p:ph type="sldNum" sz="quarter" idx="10"/>
          </p:nvPr>
        </p:nvSpPr>
        <p:spPr/>
        <p:txBody>
          <a:bodyPr/>
          <a:lstStyle/>
          <a:p>
            <a:fld id="{ECB3C138-5E6C-4DF7-B4A4-30518B7E1CA5}" type="slidenum">
              <a:rPr lang="en-US" smtClean="0"/>
              <a:pPr/>
              <a:t>10</a:t>
            </a:fld>
            <a:endParaRPr lang="en-US"/>
          </a:p>
        </p:txBody>
      </p:sp>
    </p:spTree>
    <p:extLst>
      <p:ext uri="{BB962C8B-B14F-4D97-AF65-F5344CB8AC3E}">
        <p14:creationId xmlns:p14="http://schemas.microsoft.com/office/powerpoint/2010/main" val="538087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E99898-BF0B-452F-949E-F5EA7B9692BD}" type="datetime1">
              <a:rPr lang="en-US" smtClean="0"/>
              <a:pPr/>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F65A9-22AB-466A-842E-C5BF9E56D95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327296-8EB9-4A83-9B7D-1FAD224A2D3F}" type="datetime1">
              <a:rPr lang="en-US" smtClean="0"/>
              <a:pPr/>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F65A9-22AB-466A-842E-C5BF9E56D95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658466-BBE2-41C9-A724-31A3582D4DBC}" type="datetime1">
              <a:rPr lang="en-US" smtClean="0"/>
              <a:pPr/>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F65A9-22AB-466A-842E-C5BF9E56D95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799261-1394-4555-BBA7-442818D6426F}" type="datetime1">
              <a:rPr lang="en-US" smtClean="0"/>
              <a:pPr/>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F65A9-22AB-466A-842E-C5BF9E56D95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D056FA-0A51-4061-B6CE-B6B3D3D787F6}" type="datetime1">
              <a:rPr lang="en-US" smtClean="0"/>
              <a:pPr/>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F65A9-22AB-466A-842E-C5BF9E56D95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31F226-3400-48E0-8742-40FCECF57D93}" type="datetime1">
              <a:rPr lang="en-US" smtClean="0"/>
              <a:pPr/>
              <a:t>11/7/2019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F65A9-22AB-466A-842E-C5BF9E56D95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3E3468-9202-42B6-A194-39C56505978E}" type="datetime1">
              <a:rPr lang="en-US" smtClean="0"/>
              <a:pPr/>
              <a:t>11/7/2019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AF65A9-22AB-466A-842E-C5BF9E56D95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026450-3CC8-4EF4-B8BB-C6F944E0A899}" type="datetime1">
              <a:rPr lang="en-US" smtClean="0"/>
              <a:pPr/>
              <a:t>11/7/2019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AF65A9-22AB-466A-842E-C5BF9E56D95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621425-8828-4929-A6F1-5F01384B68BB}" type="datetime1">
              <a:rPr lang="en-US" smtClean="0"/>
              <a:pPr/>
              <a:t>11/7/2019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AF65A9-22AB-466A-842E-C5BF9E56D95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AE5394-349D-47D2-9264-649946AA2DBF}" type="datetime1">
              <a:rPr lang="en-US" smtClean="0"/>
              <a:pPr/>
              <a:t>11/7/2019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F65A9-22AB-466A-842E-C5BF9E56D95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CFB5D4-5091-425D-900F-0F97A2661A12}" type="datetime1">
              <a:rPr lang="en-US" smtClean="0"/>
              <a:pPr/>
              <a:t>11/7/2019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F65A9-22AB-466A-842E-C5BF9E56D95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C855302-2A34-4896-B138-5BC89EBB2B39}" type="datetime1">
              <a:rPr lang="en-US" smtClean="0"/>
              <a:pPr/>
              <a:t>11/7/2019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EAF65A9-22AB-466A-842E-C5BF9E56D95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gif"/><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2.jpeg"/><Relationship Id="rId7"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pPr eaLnBrk="1" hangingPunct="1">
              <a:defRPr/>
            </a:pPr>
            <a:endParaRPr lang="vi-VN" smtClean="0"/>
          </a:p>
        </p:txBody>
      </p:sp>
      <p:pic>
        <p:nvPicPr>
          <p:cNvPr id="44035" name="Picture 3" descr="hoamaitrang1"/>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483518"/>
            <a:ext cx="9144000" cy="5143500"/>
          </a:xfr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0" y="1"/>
            <a:ext cx="9144000" cy="685799"/>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smtClean="0">
                <a:solidFill>
                  <a:schemeClr val="bg1"/>
                </a:solidFill>
                <a:latin typeface="Tahoma" pitchFamily="34" charset="0"/>
                <a:ea typeface="Tahoma" pitchFamily="34" charset="0"/>
                <a:cs typeface="Tahoma" pitchFamily="34" charset="0"/>
              </a:rPr>
              <a:t>TRƯỜNG CAO ĐẲNG Y TẾ BẠCH MAI</a:t>
            </a:r>
            <a:endParaRPr lang="en-US" sz="2800" b="1" dirty="0">
              <a:solidFill>
                <a:schemeClr val="bg1"/>
              </a:solidFill>
              <a:latin typeface="Tahoma" pitchFamily="34" charset="0"/>
              <a:ea typeface="Tahoma" pitchFamily="34" charset="0"/>
              <a:cs typeface="Tahoma" pitchFamily="34" charset="0"/>
            </a:endParaRPr>
          </a:p>
        </p:txBody>
      </p:sp>
      <p:pic>
        <p:nvPicPr>
          <p:cNvPr id="7" name="Picture 2" descr="C:\Users\VN-Pro\Desktop\Quy chuan Logo Cao Dang y Bach Mai_nho.jpg"/>
          <p:cNvPicPr>
            <a:picLocks noChangeAspect="1" noChangeArrowheads="1"/>
          </p:cNvPicPr>
          <p:nvPr/>
        </p:nvPicPr>
        <p:blipFill>
          <a:blip r:embed="rId3"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3" descr="D:\ảnh\LOGO bachmai.jpg"/>
          <p:cNvPicPr>
            <a:picLocks noChangeAspect="1" noChangeArrowheads="1"/>
          </p:cNvPicPr>
          <p:nvPr/>
        </p:nvPicPr>
        <p:blipFill>
          <a:blip r:embed="rId4"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5045429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2800" b="1" dirty="0" smtClean="0">
                <a:solidFill>
                  <a:schemeClr val="bg1"/>
                </a:solidFill>
                <a:latin typeface="Tahoma" pitchFamily="34" charset="0"/>
                <a:ea typeface="Tahoma" pitchFamily="34" charset="0"/>
                <a:cs typeface="Tahoma" pitchFamily="34" charset="0"/>
              </a:rPr>
              <a:t> 2. MỤC ĐÍCH</a:t>
            </a:r>
            <a:endParaRPr lang="en-US" sz="2800" b="1" dirty="0">
              <a:solidFill>
                <a:schemeClr val="bg1"/>
              </a:solidFill>
              <a:latin typeface="Tahoma" pitchFamily="34" charset="0"/>
              <a:ea typeface="Tahoma" pitchFamily="34" charset="0"/>
              <a:cs typeface="Tahoma" pitchFamily="34" charset="0"/>
            </a:endParaRPr>
          </a:p>
        </p:txBody>
      </p:sp>
      <p:pic>
        <p:nvPicPr>
          <p:cNvPr id="7" name="Picture 2" descr="C:\Users\VN-Pro\Desktop\Quy chuan Logo Cao Dang y Bach Mai_nho.jpg"/>
          <p:cNvPicPr>
            <a:picLocks noChangeAspect="1" noChangeArrowheads="1"/>
          </p:cNvPicPr>
          <p:nvPr/>
        </p:nvPicPr>
        <p:blipFill>
          <a:blip r:embed="rId3"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3" descr="D:\ảnh\LOGO bachmai.jpg"/>
          <p:cNvPicPr>
            <a:picLocks noChangeAspect="1" noChangeArrowheads="1"/>
          </p:cNvPicPr>
          <p:nvPr/>
        </p:nvPicPr>
        <p:blipFill>
          <a:blip r:embed="rId4"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Subtitle 2"/>
          <p:cNvSpPr>
            <a:spLocks noGrp="1"/>
          </p:cNvSpPr>
          <p:nvPr>
            <p:ph type="subTitle" idx="1"/>
          </p:nvPr>
        </p:nvSpPr>
        <p:spPr>
          <a:xfrm>
            <a:off x="0" y="742950"/>
            <a:ext cx="9067800" cy="4400550"/>
          </a:xfrm>
        </p:spPr>
        <p:txBody>
          <a:bodyPr>
            <a:noAutofit/>
          </a:bodyPr>
          <a:lstStyle/>
          <a:p>
            <a:pPr marL="933450" indent="-571500" algn="just">
              <a:lnSpc>
                <a:spcPct val="150000"/>
              </a:lnSpc>
              <a:spcBef>
                <a:spcPts val="0"/>
              </a:spcBef>
              <a:buFont typeface="Arial" panose="020B0604020202020204" pitchFamily="34" charset="0"/>
              <a:buChar char="•"/>
              <a:tabLst>
                <a:tab pos="228600" algn="l"/>
              </a:tabLst>
            </a:pPr>
            <a:r>
              <a:rPr lang="vi-VN" sz="3600" dirty="0" smtClean="0">
                <a:solidFill>
                  <a:srgbClr val="0000FF"/>
                </a:solidFill>
                <a:cs typeface="Arial" pitchFamily="34" charset="0"/>
              </a:rPr>
              <a:t>Giúp </a:t>
            </a:r>
            <a:r>
              <a:rPr lang="vi-VN" sz="3600" dirty="0">
                <a:solidFill>
                  <a:srgbClr val="0000FF"/>
                </a:solidFill>
                <a:cs typeface="Arial" pitchFamily="34" charset="0"/>
              </a:rPr>
              <a:t>cho bác sĩ chẩn </a:t>
            </a:r>
            <a:r>
              <a:rPr lang="vi-VN" sz="3600" dirty="0" smtClean="0">
                <a:solidFill>
                  <a:srgbClr val="0000FF"/>
                </a:solidFill>
                <a:cs typeface="Arial" pitchFamily="34" charset="0"/>
              </a:rPr>
              <a:t>đoán</a:t>
            </a:r>
            <a:r>
              <a:rPr lang="en-US" sz="3600" dirty="0" smtClean="0">
                <a:solidFill>
                  <a:srgbClr val="0000FF"/>
                </a:solidFill>
                <a:cs typeface="Arial" pitchFamily="34" charset="0"/>
              </a:rPr>
              <a:t> </a:t>
            </a:r>
            <a:r>
              <a:rPr lang="en-US" sz="3600" dirty="0" err="1" smtClean="0">
                <a:solidFill>
                  <a:srgbClr val="0000FF"/>
                </a:solidFill>
                <a:cs typeface="Arial" pitchFamily="34" charset="0"/>
              </a:rPr>
              <a:t>bệnh</a:t>
            </a:r>
            <a:endParaRPr lang="en-US" sz="3600" dirty="0" smtClean="0">
              <a:solidFill>
                <a:srgbClr val="0000FF"/>
              </a:solidFill>
              <a:cs typeface="Arial" pitchFamily="34" charset="0"/>
            </a:endParaRPr>
          </a:p>
          <a:p>
            <a:pPr marL="933450" indent="-571500" algn="just">
              <a:lnSpc>
                <a:spcPct val="150000"/>
              </a:lnSpc>
              <a:spcBef>
                <a:spcPts val="0"/>
              </a:spcBef>
              <a:buFont typeface="Arial" panose="020B0604020202020204" pitchFamily="34" charset="0"/>
              <a:buChar char="•"/>
              <a:tabLst>
                <a:tab pos="228600" algn="l"/>
              </a:tabLst>
            </a:pPr>
            <a:r>
              <a:rPr lang="en-US" sz="3600" dirty="0" smtClean="0">
                <a:solidFill>
                  <a:srgbClr val="0000FF"/>
                </a:solidFill>
                <a:cs typeface="Arial" pitchFamily="34" charset="0"/>
              </a:rPr>
              <a:t>T</a:t>
            </a:r>
            <a:r>
              <a:rPr lang="vi-VN" sz="3600" dirty="0" smtClean="0">
                <a:solidFill>
                  <a:srgbClr val="0000FF"/>
                </a:solidFill>
                <a:cs typeface="Arial" pitchFamily="34" charset="0"/>
              </a:rPr>
              <a:t>heo </a:t>
            </a:r>
            <a:r>
              <a:rPr lang="vi-VN" sz="3600" dirty="0">
                <a:solidFill>
                  <a:srgbClr val="0000FF"/>
                </a:solidFill>
                <a:cs typeface="Arial" pitchFamily="34" charset="0"/>
              </a:rPr>
              <a:t>dõi và phát hiện những bất thường về tim mạch của người </a:t>
            </a:r>
            <a:r>
              <a:rPr lang="vi-VN" sz="3600" dirty="0" smtClean="0">
                <a:solidFill>
                  <a:srgbClr val="0000FF"/>
                </a:solidFill>
                <a:cs typeface="Arial" pitchFamily="34" charset="0"/>
              </a:rPr>
              <a:t>bệnh</a:t>
            </a:r>
            <a:r>
              <a:rPr lang="en-US" sz="3600" dirty="0" smtClean="0">
                <a:solidFill>
                  <a:srgbClr val="0000FF"/>
                </a:solidFill>
                <a:cs typeface="Arial" pitchFamily="34" charset="0"/>
              </a:rPr>
              <a:t>: </a:t>
            </a:r>
            <a:r>
              <a:rPr lang="en-US" sz="3600" dirty="0" err="1" smtClean="0">
                <a:solidFill>
                  <a:srgbClr val="FF0000"/>
                </a:solidFill>
                <a:cs typeface="Arial" pitchFamily="34" charset="0"/>
              </a:rPr>
              <a:t>rối</a:t>
            </a:r>
            <a:r>
              <a:rPr lang="en-US" sz="3600" dirty="0" smtClean="0">
                <a:solidFill>
                  <a:srgbClr val="FF0000"/>
                </a:solidFill>
                <a:cs typeface="Arial" pitchFamily="34" charset="0"/>
              </a:rPr>
              <a:t> </a:t>
            </a:r>
            <a:r>
              <a:rPr lang="en-US" sz="3600" dirty="0" err="1" smtClean="0">
                <a:solidFill>
                  <a:srgbClr val="FF0000"/>
                </a:solidFill>
                <a:cs typeface="Arial" pitchFamily="34" charset="0"/>
              </a:rPr>
              <a:t>loạn</a:t>
            </a:r>
            <a:r>
              <a:rPr lang="en-US" sz="3600" dirty="0" smtClean="0">
                <a:solidFill>
                  <a:srgbClr val="FF0000"/>
                </a:solidFill>
                <a:cs typeface="Arial" pitchFamily="34" charset="0"/>
              </a:rPr>
              <a:t> </a:t>
            </a:r>
            <a:r>
              <a:rPr lang="en-US" sz="3600" dirty="0" err="1" smtClean="0">
                <a:solidFill>
                  <a:srgbClr val="FF0000"/>
                </a:solidFill>
                <a:cs typeface="Arial" pitchFamily="34" charset="0"/>
              </a:rPr>
              <a:t>nhịp</a:t>
            </a:r>
            <a:r>
              <a:rPr lang="en-US" sz="3600" dirty="0" smtClean="0">
                <a:solidFill>
                  <a:srgbClr val="FF0000"/>
                </a:solidFill>
                <a:cs typeface="Arial" pitchFamily="34" charset="0"/>
              </a:rPr>
              <a:t> </a:t>
            </a:r>
            <a:r>
              <a:rPr lang="en-US" sz="3600" dirty="0" err="1" smtClean="0">
                <a:solidFill>
                  <a:srgbClr val="FF0000"/>
                </a:solidFill>
                <a:cs typeface="Arial" pitchFamily="34" charset="0"/>
              </a:rPr>
              <a:t>tim</a:t>
            </a:r>
            <a:r>
              <a:rPr lang="en-US" sz="3600" dirty="0" smtClean="0">
                <a:solidFill>
                  <a:srgbClr val="FF0000"/>
                </a:solidFill>
                <a:cs typeface="Arial" pitchFamily="34" charset="0"/>
              </a:rPr>
              <a:t>, </a:t>
            </a:r>
            <a:r>
              <a:rPr lang="en-US" sz="3600" dirty="0" err="1" smtClean="0">
                <a:solidFill>
                  <a:srgbClr val="FF0000"/>
                </a:solidFill>
                <a:cs typeface="Arial" pitchFamily="34" charset="0"/>
              </a:rPr>
              <a:t>suy</a:t>
            </a:r>
            <a:r>
              <a:rPr lang="en-US" sz="3600" dirty="0" smtClean="0">
                <a:solidFill>
                  <a:srgbClr val="FF0000"/>
                </a:solidFill>
                <a:cs typeface="Arial" pitchFamily="34" charset="0"/>
              </a:rPr>
              <a:t> </a:t>
            </a:r>
            <a:r>
              <a:rPr lang="en-US" sz="3600" dirty="0" err="1" smtClean="0">
                <a:solidFill>
                  <a:srgbClr val="FF0000"/>
                </a:solidFill>
                <a:cs typeface="Arial" pitchFamily="34" charset="0"/>
              </a:rPr>
              <a:t>tim</a:t>
            </a:r>
            <a:r>
              <a:rPr lang="en-US" sz="3600" dirty="0" smtClean="0">
                <a:solidFill>
                  <a:srgbClr val="FF0000"/>
                </a:solidFill>
                <a:cs typeface="Arial" pitchFamily="34" charset="0"/>
              </a:rPr>
              <a:t>, </a:t>
            </a:r>
            <a:r>
              <a:rPr lang="en-US" sz="3600" dirty="0" err="1" smtClean="0">
                <a:solidFill>
                  <a:srgbClr val="FF0000"/>
                </a:solidFill>
                <a:cs typeface="Arial" pitchFamily="34" charset="0"/>
              </a:rPr>
              <a:t>nhồi</a:t>
            </a:r>
            <a:r>
              <a:rPr lang="en-US" sz="3600" dirty="0" smtClean="0">
                <a:solidFill>
                  <a:srgbClr val="FF0000"/>
                </a:solidFill>
                <a:cs typeface="Arial" pitchFamily="34" charset="0"/>
              </a:rPr>
              <a:t> </a:t>
            </a:r>
            <a:r>
              <a:rPr lang="en-US" sz="3600" dirty="0" err="1" smtClean="0">
                <a:solidFill>
                  <a:srgbClr val="FF0000"/>
                </a:solidFill>
                <a:cs typeface="Arial" pitchFamily="34" charset="0"/>
              </a:rPr>
              <a:t>máu</a:t>
            </a:r>
            <a:r>
              <a:rPr lang="en-US" sz="3600" dirty="0" smtClean="0">
                <a:solidFill>
                  <a:srgbClr val="FF0000"/>
                </a:solidFill>
                <a:cs typeface="Arial" pitchFamily="34" charset="0"/>
              </a:rPr>
              <a:t> </a:t>
            </a:r>
            <a:r>
              <a:rPr lang="en-US" sz="3600" dirty="0" err="1" smtClean="0">
                <a:solidFill>
                  <a:srgbClr val="FF0000"/>
                </a:solidFill>
                <a:cs typeface="Arial" pitchFamily="34" charset="0"/>
              </a:rPr>
              <a:t>cơ</a:t>
            </a:r>
            <a:r>
              <a:rPr lang="en-US" sz="3600" dirty="0" smtClean="0">
                <a:solidFill>
                  <a:srgbClr val="FF0000"/>
                </a:solidFill>
                <a:cs typeface="Arial" pitchFamily="34" charset="0"/>
              </a:rPr>
              <a:t> </a:t>
            </a:r>
            <a:r>
              <a:rPr lang="en-US" sz="3600" dirty="0" err="1" smtClean="0">
                <a:solidFill>
                  <a:srgbClr val="FF0000"/>
                </a:solidFill>
                <a:cs typeface="Arial" pitchFamily="34" charset="0"/>
              </a:rPr>
              <a:t>tim</a:t>
            </a:r>
            <a:r>
              <a:rPr lang="en-US" sz="3600" dirty="0" smtClean="0">
                <a:solidFill>
                  <a:srgbClr val="FF0000"/>
                </a:solidFill>
                <a:cs typeface="Arial" pitchFamily="34" charset="0"/>
              </a:rPr>
              <a:t>…</a:t>
            </a:r>
            <a:r>
              <a:rPr lang="vi-VN" sz="3600" dirty="0" smtClean="0">
                <a:solidFill>
                  <a:srgbClr val="FF0000"/>
                </a:solidFill>
                <a:cs typeface="Arial" pitchFamily="34" charset="0"/>
              </a:rPr>
              <a:t> </a:t>
            </a:r>
            <a:endParaRPr lang="vi-VN" sz="3600" dirty="0">
              <a:solidFill>
                <a:srgbClr val="FF0000"/>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4EAF65A9-22AB-466A-842E-C5BF9E56D958}" type="slidenum">
              <a:rPr lang="en-US" smtClean="0"/>
              <a:pPr/>
              <a:t>10</a:t>
            </a:fld>
            <a:endParaRPr lang="en-US"/>
          </a:p>
        </p:txBody>
      </p:sp>
    </p:spTree>
    <p:extLst>
      <p:ext uri="{BB962C8B-B14F-4D97-AF65-F5344CB8AC3E}">
        <p14:creationId xmlns:p14="http://schemas.microsoft.com/office/powerpoint/2010/main" val="41785876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2800" b="1" dirty="0" smtClean="0">
                <a:solidFill>
                  <a:schemeClr val="bg1"/>
                </a:solidFill>
                <a:latin typeface="Tahoma" pitchFamily="34" charset="0"/>
                <a:ea typeface="Tahoma" pitchFamily="34" charset="0"/>
                <a:cs typeface="Tahoma" pitchFamily="34" charset="0"/>
              </a:rPr>
              <a:t> 3. ÁP DỤNG</a:t>
            </a:r>
            <a:endParaRPr lang="en-US" sz="2800" b="1" dirty="0">
              <a:solidFill>
                <a:schemeClr val="bg1"/>
              </a:solidFill>
              <a:latin typeface="Tahoma" pitchFamily="34" charset="0"/>
              <a:ea typeface="Tahoma" pitchFamily="34" charset="0"/>
              <a:cs typeface="Tahoma" pitchFamily="34" charset="0"/>
            </a:endParaRPr>
          </a:p>
        </p:txBody>
      </p:sp>
      <p:pic>
        <p:nvPicPr>
          <p:cNvPr id="7" name="Picture 2" descr="C:\Users\VN-Pro\Desktop\Quy chuan Logo Cao Dang y Bach Mai_nho.jpg"/>
          <p:cNvPicPr>
            <a:picLocks noChangeAspect="1" noChangeArrowheads="1"/>
          </p:cNvPicPr>
          <p:nvPr/>
        </p:nvPicPr>
        <p:blipFill>
          <a:blip r:embed="rId3"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3" descr="D:\ảnh\LOGO bachmai.jpg"/>
          <p:cNvPicPr>
            <a:picLocks noChangeAspect="1" noChangeArrowheads="1"/>
          </p:cNvPicPr>
          <p:nvPr/>
        </p:nvPicPr>
        <p:blipFill>
          <a:blip r:embed="rId4"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Subtitle 2"/>
          <p:cNvSpPr>
            <a:spLocks noGrp="1"/>
          </p:cNvSpPr>
          <p:nvPr>
            <p:ph type="subTitle" idx="1"/>
          </p:nvPr>
        </p:nvSpPr>
        <p:spPr>
          <a:xfrm>
            <a:off x="0" y="742950"/>
            <a:ext cx="9067800" cy="4400550"/>
          </a:xfrm>
        </p:spPr>
        <p:txBody>
          <a:bodyPr>
            <a:noAutofit/>
          </a:bodyPr>
          <a:lstStyle/>
          <a:p>
            <a:pPr marL="876300" indent="-514350" algn="just">
              <a:lnSpc>
                <a:spcPct val="150000"/>
              </a:lnSpc>
              <a:spcBef>
                <a:spcPts val="0"/>
              </a:spcBef>
              <a:tabLst>
                <a:tab pos="228600" algn="l"/>
              </a:tabLst>
            </a:pPr>
            <a:r>
              <a:rPr lang="vi-VN" sz="3600" b="1" i="1" dirty="0" smtClean="0">
                <a:solidFill>
                  <a:srgbClr val="FF0000"/>
                </a:solidFill>
                <a:latin typeface="Arial" pitchFamily="34" charset="0"/>
                <a:cs typeface="Arial" pitchFamily="34" charset="0"/>
              </a:rPr>
              <a:t>Câu hỏi </a:t>
            </a:r>
            <a:r>
              <a:rPr lang="en-US" sz="3600" b="1" i="1" dirty="0">
                <a:solidFill>
                  <a:srgbClr val="FF0000"/>
                </a:solidFill>
                <a:latin typeface="Arial" pitchFamily="34" charset="0"/>
                <a:cs typeface="Arial" pitchFamily="34" charset="0"/>
              </a:rPr>
              <a:t>3</a:t>
            </a:r>
            <a:r>
              <a:rPr lang="vi-VN" sz="3600" b="1" i="1" dirty="0" smtClean="0">
                <a:solidFill>
                  <a:srgbClr val="FF0000"/>
                </a:solidFill>
                <a:latin typeface="Arial" pitchFamily="34" charset="0"/>
                <a:cs typeface="Arial" pitchFamily="34" charset="0"/>
              </a:rPr>
              <a:t>:</a:t>
            </a:r>
            <a:endParaRPr lang="pt-BR" sz="3600" b="1" i="1" dirty="0" smtClean="0">
              <a:solidFill>
                <a:srgbClr val="FF0000"/>
              </a:solidFill>
              <a:latin typeface="Arial" pitchFamily="34" charset="0"/>
              <a:cs typeface="Arial" pitchFamily="34" charset="0"/>
            </a:endParaRPr>
          </a:p>
          <a:p>
            <a:pPr marL="361950" algn="just">
              <a:lnSpc>
                <a:spcPct val="150000"/>
              </a:lnSpc>
              <a:spcBef>
                <a:spcPts val="0"/>
              </a:spcBef>
              <a:tabLst>
                <a:tab pos="228600" algn="l"/>
              </a:tabLst>
            </a:pPr>
            <a:r>
              <a:rPr lang="en-US" sz="3600" dirty="0" err="1" smtClean="0">
                <a:solidFill>
                  <a:srgbClr val="0000FF"/>
                </a:solidFill>
                <a:cs typeface="Arial" pitchFamily="34" charset="0"/>
              </a:rPr>
              <a:t>Hãy</a:t>
            </a:r>
            <a:r>
              <a:rPr lang="en-US" sz="3600" dirty="0" smtClean="0">
                <a:solidFill>
                  <a:srgbClr val="0000FF"/>
                </a:solidFill>
                <a:cs typeface="Arial" pitchFamily="34" charset="0"/>
              </a:rPr>
              <a:t> </a:t>
            </a:r>
            <a:r>
              <a:rPr lang="en-US" sz="3600" dirty="0" err="1" smtClean="0">
                <a:solidFill>
                  <a:srgbClr val="0000FF"/>
                </a:solidFill>
                <a:cs typeface="Arial" pitchFamily="34" charset="0"/>
              </a:rPr>
              <a:t>kể</a:t>
            </a:r>
            <a:r>
              <a:rPr lang="en-US" sz="3600" dirty="0" smtClean="0">
                <a:solidFill>
                  <a:srgbClr val="0000FF"/>
                </a:solidFill>
                <a:cs typeface="Arial" pitchFamily="34" charset="0"/>
              </a:rPr>
              <a:t> </a:t>
            </a:r>
            <a:r>
              <a:rPr lang="en-US" sz="3600" dirty="0" err="1" smtClean="0">
                <a:solidFill>
                  <a:srgbClr val="0000FF"/>
                </a:solidFill>
                <a:cs typeface="Arial" pitchFamily="34" charset="0"/>
              </a:rPr>
              <a:t>các</a:t>
            </a:r>
            <a:r>
              <a:rPr lang="en-US" sz="3600" dirty="0" smtClean="0">
                <a:solidFill>
                  <a:srgbClr val="0000FF"/>
                </a:solidFill>
                <a:cs typeface="Arial" pitchFamily="34" charset="0"/>
              </a:rPr>
              <a:t> </a:t>
            </a:r>
            <a:r>
              <a:rPr lang="en-US" sz="3600" dirty="0" err="1" smtClean="0">
                <a:solidFill>
                  <a:srgbClr val="0000FF"/>
                </a:solidFill>
                <a:cs typeface="Arial" pitchFamily="34" charset="0"/>
              </a:rPr>
              <a:t>trường</a:t>
            </a:r>
            <a:r>
              <a:rPr lang="en-US" sz="3600" dirty="0" smtClean="0">
                <a:solidFill>
                  <a:srgbClr val="0000FF"/>
                </a:solidFill>
                <a:cs typeface="Arial" pitchFamily="34" charset="0"/>
              </a:rPr>
              <a:t> </a:t>
            </a:r>
            <a:r>
              <a:rPr lang="en-US" sz="3600" dirty="0" err="1" smtClean="0">
                <a:solidFill>
                  <a:srgbClr val="0000FF"/>
                </a:solidFill>
                <a:cs typeface="Arial" pitchFamily="34" charset="0"/>
              </a:rPr>
              <a:t>hợp</a:t>
            </a:r>
            <a:r>
              <a:rPr lang="en-US" sz="3600" dirty="0" smtClean="0">
                <a:solidFill>
                  <a:srgbClr val="0000FF"/>
                </a:solidFill>
                <a:cs typeface="Arial" pitchFamily="34" charset="0"/>
              </a:rPr>
              <a:t> </a:t>
            </a:r>
            <a:r>
              <a:rPr lang="en-US" sz="3600" dirty="0" err="1" smtClean="0">
                <a:solidFill>
                  <a:srgbClr val="0000FF"/>
                </a:solidFill>
                <a:cs typeface="Arial" pitchFamily="34" charset="0"/>
              </a:rPr>
              <a:t>áp</a:t>
            </a:r>
            <a:r>
              <a:rPr lang="en-US" sz="3600" dirty="0" smtClean="0">
                <a:solidFill>
                  <a:srgbClr val="0000FF"/>
                </a:solidFill>
                <a:cs typeface="Arial" pitchFamily="34" charset="0"/>
              </a:rPr>
              <a:t> </a:t>
            </a:r>
            <a:r>
              <a:rPr lang="en-US" sz="3600" dirty="0" err="1" smtClean="0">
                <a:solidFill>
                  <a:srgbClr val="0000FF"/>
                </a:solidFill>
                <a:cs typeface="Arial" pitchFamily="34" charset="0"/>
              </a:rPr>
              <a:t>dụng</a:t>
            </a:r>
            <a:r>
              <a:rPr lang="en-US" sz="3600" dirty="0" smtClean="0">
                <a:solidFill>
                  <a:srgbClr val="0000FF"/>
                </a:solidFill>
                <a:cs typeface="Arial" pitchFamily="34" charset="0"/>
              </a:rPr>
              <a:t> </a:t>
            </a:r>
            <a:r>
              <a:rPr lang="en-US" sz="3600" dirty="0" err="1" smtClean="0">
                <a:solidFill>
                  <a:srgbClr val="0000FF"/>
                </a:solidFill>
                <a:cs typeface="Arial" pitchFamily="34" charset="0"/>
              </a:rPr>
              <a:t>ghi</a:t>
            </a:r>
            <a:r>
              <a:rPr lang="en-US" sz="3600" dirty="0" smtClean="0">
                <a:solidFill>
                  <a:srgbClr val="0000FF"/>
                </a:solidFill>
                <a:cs typeface="Arial" pitchFamily="34" charset="0"/>
              </a:rPr>
              <a:t> </a:t>
            </a:r>
            <a:r>
              <a:rPr lang="en-US" sz="3600" dirty="0" err="1" smtClean="0">
                <a:solidFill>
                  <a:srgbClr val="0000FF"/>
                </a:solidFill>
                <a:cs typeface="Arial" pitchFamily="34" charset="0"/>
              </a:rPr>
              <a:t>điện</a:t>
            </a:r>
            <a:r>
              <a:rPr lang="en-US" sz="3600" dirty="0" smtClean="0">
                <a:solidFill>
                  <a:srgbClr val="0000FF"/>
                </a:solidFill>
                <a:cs typeface="Arial" pitchFamily="34" charset="0"/>
              </a:rPr>
              <a:t> </a:t>
            </a:r>
            <a:r>
              <a:rPr lang="en-US" sz="3600" dirty="0" err="1" smtClean="0">
                <a:solidFill>
                  <a:srgbClr val="0000FF"/>
                </a:solidFill>
                <a:cs typeface="Arial" pitchFamily="34" charset="0"/>
              </a:rPr>
              <a:t>tim</a:t>
            </a:r>
            <a:r>
              <a:rPr lang="en-US" sz="3600" dirty="0" smtClean="0">
                <a:solidFill>
                  <a:srgbClr val="0000FF"/>
                </a:solidFill>
                <a:cs typeface="Arial" pitchFamily="34" charset="0"/>
              </a:rPr>
              <a:t>?</a:t>
            </a:r>
            <a:endParaRPr lang="vi-VN" sz="3600" dirty="0">
              <a:solidFill>
                <a:srgbClr val="0000FF"/>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4EAF65A9-22AB-466A-842E-C5BF9E56D958}" type="slidenum">
              <a:rPr lang="en-US" smtClean="0"/>
              <a:pPr/>
              <a:t>11</a:t>
            </a:fld>
            <a:endParaRPr lang="en-US"/>
          </a:p>
        </p:txBody>
      </p:sp>
    </p:spTree>
    <p:extLst>
      <p:ext uri="{BB962C8B-B14F-4D97-AF65-F5344CB8AC3E}">
        <p14:creationId xmlns:p14="http://schemas.microsoft.com/office/powerpoint/2010/main" val="5769168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2800" b="1" dirty="0" smtClean="0">
                <a:solidFill>
                  <a:schemeClr val="bg1"/>
                </a:solidFill>
                <a:latin typeface="Tahoma" pitchFamily="34" charset="0"/>
                <a:ea typeface="Tahoma" pitchFamily="34" charset="0"/>
                <a:cs typeface="Tahoma" pitchFamily="34" charset="0"/>
              </a:rPr>
              <a:t> 3. ÁP DỤNG</a:t>
            </a:r>
            <a:endParaRPr lang="en-US" sz="2800" b="1" dirty="0">
              <a:solidFill>
                <a:schemeClr val="bg1"/>
              </a:solidFill>
              <a:latin typeface="Tahoma" pitchFamily="34" charset="0"/>
              <a:ea typeface="Tahoma" pitchFamily="34" charset="0"/>
              <a:cs typeface="Tahoma" pitchFamily="34" charset="0"/>
            </a:endParaRPr>
          </a:p>
        </p:txBody>
      </p:sp>
      <p:pic>
        <p:nvPicPr>
          <p:cNvPr id="7" name="Picture 2" descr="C:\Users\VN-Pro\Desktop\Quy chuan Logo Cao Dang y Bach Mai_nho.jpg"/>
          <p:cNvPicPr>
            <a:picLocks noChangeAspect="1" noChangeArrowheads="1"/>
          </p:cNvPicPr>
          <p:nvPr/>
        </p:nvPicPr>
        <p:blipFill>
          <a:blip r:embed="rId3"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3" descr="D:\ảnh\LOGO bachmai.jpg"/>
          <p:cNvPicPr>
            <a:picLocks noChangeAspect="1" noChangeArrowheads="1"/>
          </p:cNvPicPr>
          <p:nvPr/>
        </p:nvPicPr>
        <p:blipFill>
          <a:blip r:embed="rId4"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Subtitle 2"/>
          <p:cNvSpPr>
            <a:spLocks noGrp="1"/>
          </p:cNvSpPr>
          <p:nvPr>
            <p:ph type="subTitle" idx="1"/>
          </p:nvPr>
        </p:nvSpPr>
        <p:spPr>
          <a:xfrm>
            <a:off x="0" y="742950"/>
            <a:ext cx="9067800" cy="4400550"/>
          </a:xfrm>
        </p:spPr>
        <p:txBody>
          <a:bodyPr>
            <a:noAutofit/>
          </a:bodyPr>
          <a:lstStyle/>
          <a:p>
            <a:pPr marL="819150" indent="-457200" algn="just">
              <a:spcBef>
                <a:spcPts val="0"/>
              </a:spcBef>
              <a:buFont typeface="Wingdings" panose="05000000000000000000" pitchFamily="2" charset="2"/>
              <a:buChar char="§"/>
              <a:tabLst>
                <a:tab pos="228600" algn="l"/>
              </a:tabLst>
            </a:pPr>
            <a:r>
              <a:rPr lang="en-US" sz="2000" dirty="0" smtClean="0">
                <a:solidFill>
                  <a:srgbClr val="0000FF"/>
                </a:solidFill>
                <a:cs typeface="Arial" pitchFamily="34" charset="0"/>
              </a:rPr>
              <a:t>NB </a:t>
            </a:r>
            <a:r>
              <a:rPr lang="vi-VN" sz="2000" dirty="0" smtClean="0">
                <a:solidFill>
                  <a:srgbClr val="0000FF"/>
                </a:solidFill>
                <a:cs typeface="Arial" pitchFamily="34" charset="0"/>
              </a:rPr>
              <a:t>được </a:t>
            </a:r>
            <a:r>
              <a:rPr lang="vi-VN" sz="2000" dirty="0">
                <a:solidFill>
                  <a:srgbClr val="0000FF"/>
                </a:solidFill>
                <a:cs typeface="Arial" pitchFamily="34" charset="0"/>
              </a:rPr>
              <a:t>chẩn đoán bệnh tim mạch: </a:t>
            </a:r>
            <a:r>
              <a:rPr lang="vi-VN" sz="2000" dirty="0">
                <a:solidFill>
                  <a:srgbClr val="FF0000"/>
                </a:solidFill>
                <a:cs typeface="Arial" pitchFamily="34" charset="0"/>
              </a:rPr>
              <a:t>suy tim, tăng huyết áp, nhồi máu cơ tim.</a:t>
            </a:r>
          </a:p>
          <a:p>
            <a:pPr marL="819150" indent="-457200" algn="just">
              <a:spcBef>
                <a:spcPts val="0"/>
              </a:spcBef>
              <a:buFont typeface="Wingdings" panose="05000000000000000000" pitchFamily="2" charset="2"/>
              <a:buChar char="§"/>
              <a:tabLst>
                <a:tab pos="228600" algn="l"/>
              </a:tabLst>
            </a:pPr>
            <a:r>
              <a:rPr lang="en-US" sz="2000" dirty="0" smtClean="0">
                <a:solidFill>
                  <a:srgbClr val="0000FF"/>
                </a:solidFill>
                <a:cs typeface="Arial" pitchFamily="34" charset="0"/>
              </a:rPr>
              <a:t>NB </a:t>
            </a:r>
            <a:r>
              <a:rPr lang="vi-VN" sz="2000" dirty="0" smtClean="0">
                <a:solidFill>
                  <a:srgbClr val="0000FF"/>
                </a:solidFill>
                <a:cs typeface="Arial" pitchFamily="34" charset="0"/>
              </a:rPr>
              <a:t>có </a:t>
            </a:r>
            <a:r>
              <a:rPr lang="vi-VN" sz="2000" dirty="0">
                <a:solidFill>
                  <a:srgbClr val="0000FF"/>
                </a:solidFill>
                <a:cs typeface="Arial" pitchFamily="34" charset="0"/>
              </a:rPr>
              <a:t>các dấu hiệu về bệnh tim mạch: </a:t>
            </a:r>
            <a:r>
              <a:rPr lang="vi-VN" sz="2000" dirty="0">
                <a:solidFill>
                  <a:srgbClr val="FF0000"/>
                </a:solidFill>
                <a:cs typeface="Arial" pitchFamily="34" charset="0"/>
              </a:rPr>
              <a:t>đau ngực, khó thở</a:t>
            </a:r>
          </a:p>
          <a:p>
            <a:pPr marL="819150" indent="-457200" algn="just">
              <a:spcBef>
                <a:spcPts val="0"/>
              </a:spcBef>
              <a:buFont typeface="Wingdings" panose="05000000000000000000" pitchFamily="2" charset="2"/>
              <a:buChar char="§"/>
              <a:tabLst>
                <a:tab pos="228600" algn="l"/>
              </a:tabLst>
            </a:pPr>
            <a:r>
              <a:rPr lang="vi-VN" sz="2000" dirty="0" smtClean="0">
                <a:solidFill>
                  <a:srgbClr val="0000FF"/>
                </a:solidFill>
                <a:cs typeface="Arial" pitchFamily="34" charset="0"/>
              </a:rPr>
              <a:t>Các bệnh</a:t>
            </a:r>
            <a:r>
              <a:rPr lang="en-US" sz="2000" dirty="0" smtClean="0">
                <a:solidFill>
                  <a:srgbClr val="0000FF"/>
                </a:solidFill>
                <a:cs typeface="Arial" pitchFamily="34" charset="0"/>
              </a:rPr>
              <a:t> </a:t>
            </a:r>
            <a:r>
              <a:rPr lang="en-US" sz="2000" dirty="0" err="1" smtClean="0">
                <a:solidFill>
                  <a:srgbClr val="0000FF"/>
                </a:solidFill>
                <a:cs typeface="Arial" pitchFamily="34" charset="0"/>
              </a:rPr>
              <a:t>lý</a:t>
            </a:r>
            <a:r>
              <a:rPr lang="vi-VN" sz="2000" dirty="0" smtClean="0">
                <a:solidFill>
                  <a:srgbClr val="0000FF"/>
                </a:solidFill>
                <a:cs typeface="Arial" pitchFamily="34" charset="0"/>
              </a:rPr>
              <a:t> </a:t>
            </a:r>
            <a:r>
              <a:rPr lang="vi-VN" sz="2000" dirty="0">
                <a:solidFill>
                  <a:srgbClr val="0000FF"/>
                </a:solidFill>
                <a:cs typeface="Arial" pitchFamily="34" charset="0"/>
              </a:rPr>
              <a:t>có liên quan đến bệnh tim mạch: </a:t>
            </a:r>
            <a:r>
              <a:rPr lang="vi-VN" sz="2000" dirty="0">
                <a:solidFill>
                  <a:srgbClr val="FF0000"/>
                </a:solidFill>
                <a:cs typeface="Arial" pitchFamily="34" charset="0"/>
              </a:rPr>
              <a:t>suy thận, đái tháo đường </a:t>
            </a:r>
          </a:p>
          <a:p>
            <a:pPr marL="819150" indent="-457200" algn="just">
              <a:spcBef>
                <a:spcPts val="0"/>
              </a:spcBef>
              <a:buFont typeface="Wingdings" panose="05000000000000000000" pitchFamily="2" charset="2"/>
              <a:buChar char="§"/>
              <a:tabLst>
                <a:tab pos="228600" algn="l"/>
              </a:tabLst>
            </a:pPr>
            <a:r>
              <a:rPr lang="vi-VN" sz="2000" dirty="0" smtClean="0">
                <a:solidFill>
                  <a:srgbClr val="0000FF"/>
                </a:solidFill>
                <a:cs typeface="Arial" pitchFamily="34" charset="0"/>
              </a:rPr>
              <a:t>Trước </a:t>
            </a:r>
            <a:r>
              <a:rPr lang="vi-VN" sz="2000" dirty="0">
                <a:solidFill>
                  <a:srgbClr val="0000FF"/>
                </a:solidFill>
                <a:cs typeface="Arial" pitchFamily="34" charset="0"/>
              </a:rPr>
              <a:t>phẫu thuật và làm một số thủ </a:t>
            </a:r>
            <a:r>
              <a:rPr lang="vi-VN" sz="2000" dirty="0" smtClean="0">
                <a:solidFill>
                  <a:srgbClr val="0000FF"/>
                </a:solidFill>
                <a:cs typeface="Arial" pitchFamily="34" charset="0"/>
              </a:rPr>
              <a:t>thuật</a:t>
            </a:r>
            <a:r>
              <a:rPr lang="en-US" sz="2000" dirty="0" smtClean="0">
                <a:solidFill>
                  <a:srgbClr val="0000FF"/>
                </a:solidFill>
                <a:cs typeface="Arial" pitchFamily="34" charset="0"/>
              </a:rPr>
              <a:t>:</a:t>
            </a:r>
            <a:r>
              <a:rPr lang="vi-VN" sz="2000" dirty="0" smtClean="0">
                <a:solidFill>
                  <a:srgbClr val="0000FF"/>
                </a:solidFill>
                <a:cs typeface="Arial" pitchFamily="34" charset="0"/>
              </a:rPr>
              <a:t> </a:t>
            </a:r>
            <a:r>
              <a:rPr lang="vi-VN" sz="2000" dirty="0">
                <a:solidFill>
                  <a:srgbClr val="FF0000"/>
                </a:solidFill>
                <a:cs typeface="Arial" pitchFamily="34" charset="0"/>
              </a:rPr>
              <a:t>đặt catheter </a:t>
            </a:r>
            <a:r>
              <a:rPr lang="en-US" sz="2000" dirty="0" smtClean="0">
                <a:solidFill>
                  <a:srgbClr val="FF0000"/>
                </a:solidFill>
                <a:cs typeface="Arial" pitchFamily="34" charset="0"/>
              </a:rPr>
              <a:t>TMTT</a:t>
            </a:r>
            <a:r>
              <a:rPr lang="vi-VN" sz="2000" dirty="0" smtClean="0">
                <a:solidFill>
                  <a:srgbClr val="FF0000"/>
                </a:solidFill>
                <a:cs typeface="Arial" pitchFamily="34" charset="0"/>
              </a:rPr>
              <a:t>, </a:t>
            </a:r>
            <a:r>
              <a:rPr lang="vi-VN" sz="2000" dirty="0">
                <a:solidFill>
                  <a:srgbClr val="FF0000"/>
                </a:solidFill>
                <a:cs typeface="Arial" pitchFamily="34" charset="0"/>
              </a:rPr>
              <a:t>mở khí quản.</a:t>
            </a:r>
          </a:p>
          <a:p>
            <a:pPr marL="819150" indent="-457200" algn="just">
              <a:spcBef>
                <a:spcPts val="0"/>
              </a:spcBef>
              <a:buFont typeface="Wingdings" panose="05000000000000000000" pitchFamily="2" charset="2"/>
              <a:buChar char="§"/>
              <a:tabLst>
                <a:tab pos="228600" algn="l"/>
              </a:tabLst>
            </a:pPr>
            <a:r>
              <a:rPr lang="en-US" sz="2000" dirty="0" smtClean="0">
                <a:solidFill>
                  <a:srgbClr val="0000FF"/>
                </a:solidFill>
                <a:cs typeface="Arial" pitchFamily="34" charset="0"/>
              </a:rPr>
              <a:t>NB </a:t>
            </a:r>
            <a:r>
              <a:rPr lang="vi-VN" sz="2000" dirty="0" smtClean="0">
                <a:solidFill>
                  <a:srgbClr val="0000FF"/>
                </a:solidFill>
                <a:cs typeface="Arial" pitchFamily="34" charset="0"/>
              </a:rPr>
              <a:t>cấp </a:t>
            </a:r>
            <a:r>
              <a:rPr lang="vi-VN" sz="2000" dirty="0">
                <a:solidFill>
                  <a:srgbClr val="0000FF"/>
                </a:solidFill>
                <a:cs typeface="Arial" pitchFamily="34" charset="0"/>
              </a:rPr>
              <a:t>cứu</a:t>
            </a:r>
          </a:p>
          <a:p>
            <a:pPr marL="819150" indent="-457200" algn="just">
              <a:spcBef>
                <a:spcPts val="0"/>
              </a:spcBef>
              <a:buFont typeface="Wingdings" panose="05000000000000000000" pitchFamily="2" charset="2"/>
              <a:buChar char="§"/>
              <a:tabLst>
                <a:tab pos="228600" algn="l"/>
              </a:tabLst>
            </a:pPr>
            <a:r>
              <a:rPr lang="vi-VN" sz="2000" dirty="0" smtClean="0">
                <a:solidFill>
                  <a:srgbClr val="0000FF"/>
                </a:solidFill>
                <a:cs typeface="Arial" pitchFamily="34" charset="0"/>
              </a:rPr>
              <a:t>Theo </a:t>
            </a:r>
            <a:r>
              <a:rPr lang="vi-VN" sz="2000" dirty="0">
                <a:solidFill>
                  <a:srgbClr val="0000FF"/>
                </a:solidFill>
                <a:cs typeface="Arial" pitchFamily="34" charset="0"/>
              </a:rPr>
              <a:t>dõi kết quả điều trị của bác sĩ</a:t>
            </a:r>
          </a:p>
          <a:p>
            <a:pPr marL="819150" indent="-457200" algn="just">
              <a:spcBef>
                <a:spcPts val="0"/>
              </a:spcBef>
              <a:buFont typeface="Wingdings" panose="05000000000000000000" pitchFamily="2" charset="2"/>
              <a:buChar char="§"/>
              <a:tabLst>
                <a:tab pos="228600" algn="l"/>
              </a:tabLst>
            </a:pPr>
            <a:r>
              <a:rPr lang="en-US" sz="2000" dirty="0" smtClean="0">
                <a:solidFill>
                  <a:srgbClr val="0000FF"/>
                </a:solidFill>
                <a:cs typeface="Arial" pitchFamily="34" charset="0"/>
              </a:rPr>
              <a:t>NB </a:t>
            </a:r>
            <a:r>
              <a:rPr lang="vi-VN" sz="2000" dirty="0" smtClean="0">
                <a:solidFill>
                  <a:srgbClr val="0000FF"/>
                </a:solidFill>
                <a:cs typeface="Arial" pitchFamily="34" charset="0"/>
              </a:rPr>
              <a:t>rối </a:t>
            </a:r>
            <a:r>
              <a:rPr lang="vi-VN" sz="2000" dirty="0">
                <a:solidFill>
                  <a:srgbClr val="0000FF"/>
                </a:solidFill>
                <a:cs typeface="Arial" pitchFamily="34" charset="0"/>
              </a:rPr>
              <a:t>loạn nước điện giải: </a:t>
            </a:r>
            <a:r>
              <a:rPr lang="vi-VN" sz="2000" dirty="0">
                <a:solidFill>
                  <a:srgbClr val="FF0000"/>
                </a:solidFill>
                <a:cs typeface="Arial" pitchFamily="34" charset="0"/>
              </a:rPr>
              <a:t>rối loạn K+,  Na+, Ca++</a:t>
            </a:r>
          </a:p>
          <a:p>
            <a:pPr marL="819150" indent="-457200" algn="just">
              <a:spcBef>
                <a:spcPts val="0"/>
              </a:spcBef>
              <a:buFont typeface="Wingdings" panose="05000000000000000000" pitchFamily="2" charset="2"/>
              <a:buChar char="§"/>
              <a:tabLst>
                <a:tab pos="228600" algn="l"/>
              </a:tabLst>
            </a:pPr>
            <a:r>
              <a:rPr lang="vi-VN" sz="2000" dirty="0" smtClean="0">
                <a:solidFill>
                  <a:srgbClr val="0000FF"/>
                </a:solidFill>
                <a:cs typeface="Arial" pitchFamily="34" charset="0"/>
              </a:rPr>
              <a:t>Ngộ </a:t>
            </a:r>
            <a:r>
              <a:rPr lang="vi-VN" sz="2000" dirty="0" smtClean="0">
                <a:solidFill>
                  <a:srgbClr val="0000FF"/>
                </a:solidFill>
                <a:cs typeface="Arial" pitchFamily="34" charset="0"/>
              </a:rPr>
              <a:t>độc</a:t>
            </a:r>
            <a:r>
              <a:rPr lang="en-US" sz="2000" dirty="0" smtClean="0">
                <a:solidFill>
                  <a:srgbClr val="0000FF"/>
                </a:solidFill>
                <a:cs typeface="Arial" pitchFamily="34" charset="0"/>
              </a:rPr>
              <a:t>: </a:t>
            </a:r>
            <a:r>
              <a:rPr lang="en-US" sz="2000" dirty="0" err="1" smtClean="0">
                <a:solidFill>
                  <a:srgbClr val="FF0000"/>
                </a:solidFill>
                <a:cs typeface="Arial" pitchFamily="34" charset="0"/>
              </a:rPr>
              <a:t>thuốc</a:t>
            </a:r>
            <a:r>
              <a:rPr lang="en-US" sz="2000" dirty="0" smtClean="0">
                <a:solidFill>
                  <a:srgbClr val="FF0000"/>
                </a:solidFill>
                <a:cs typeface="Arial" pitchFamily="34" charset="0"/>
              </a:rPr>
              <a:t> </a:t>
            </a:r>
            <a:r>
              <a:rPr lang="en-US" sz="2000" dirty="0" err="1" smtClean="0">
                <a:solidFill>
                  <a:srgbClr val="FF0000"/>
                </a:solidFill>
                <a:cs typeface="Arial" pitchFamily="34" charset="0"/>
              </a:rPr>
              <a:t>diệt</a:t>
            </a:r>
            <a:r>
              <a:rPr lang="en-US" sz="2000" dirty="0" smtClean="0">
                <a:solidFill>
                  <a:srgbClr val="FF0000"/>
                </a:solidFill>
                <a:cs typeface="Arial" pitchFamily="34" charset="0"/>
              </a:rPr>
              <a:t> </a:t>
            </a:r>
            <a:r>
              <a:rPr lang="en-US" sz="2000" dirty="0" err="1" smtClean="0">
                <a:solidFill>
                  <a:srgbClr val="FF0000"/>
                </a:solidFill>
                <a:cs typeface="Arial" pitchFamily="34" charset="0"/>
              </a:rPr>
              <a:t>chuột</a:t>
            </a:r>
            <a:r>
              <a:rPr lang="en-US" sz="2000" dirty="0" smtClean="0">
                <a:solidFill>
                  <a:srgbClr val="FF0000"/>
                </a:solidFill>
                <a:cs typeface="Arial" pitchFamily="34" charset="0"/>
              </a:rPr>
              <a:t>, </a:t>
            </a:r>
            <a:r>
              <a:rPr lang="en-US" sz="2000" dirty="0" err="1" smtClean="0">
                <a:solidFill>
                  <a:srgbClr val="FF0000"/>
                </a:solidFill>
                <a:cs typeface="Arial" pitchFamily="34" charset="0"/>
              </a:rPr>
              <a:t>thuốc</a:t>
            </a:r>
            <a:r>
              <a:rPr lang="en-US" sz="2000" dirty="0" smtClean="0">
                <a:solidFill>
                  <a:srgbClr val="FF0000"/>
                </a:solidFill>
                <a:cs typeface="Arial" pitchFamily="34" charset="0"/>
              </a:rPr>
              <a:t> </a:t>
            </a:r>
            <a:r>
              <a:rPr lang="en-US" sz="2000" dirty="0" err="1" smtClean="0">
                <a:solidFill>
                  <a:srgbClr val="FF0000"/>
                </a:solidFill>
                <a:cs typeface="Arial" pitchFamily="34" charset="0"/>
              </a:rPr>
              <a:t>diệt</a:t>
            </a:r>
            <a:r>
              <a:rPr lang="en-US" sz="2000" dirty="0" smtClean="0">
                <a:solidFill>
                  <a:srgbClr val="FF0000"/>
                </a:solidFill>
                <a:cs typeface="Arial" pitchFamily="34" charset="0"/>
              </a:rPr>
              <a:t> </a:t>
            </a:r>
            <a:r>
              <a:rPr lang="en-US" sz="2000" dirty="0" err="1" smtClean="0">
                <a:solidFill>
                  <a:srgbClr val="FF0000"/>
                </a:solidFill>
                <a:cs typeface="Arial" pitchFamily="34" charset="0"/>
              </a:rPr>
              <a:t>cỏ</a:t>
            </a:r>
            <a:r>
              <a:rPr lang="en-US" sz="2000" dirty="0" smtClean="0">
                <a:solidFill>
                  <a:srgbClr val="FF0000"/>
                </a:solidFill>
                <a:cs typeface="Arial" pitchFamily="34" charset="0"/>
              </a:rPr>
              <a:t> …</a:t>
            </a:r>
            <a:r>
              <a:rPr lang="vi-VN" sz="2000" dirty="0" smtClean="0">
                <a:solidFill>
                  <a:srgbClr val="FF0000"/>
                </a:solidFill>
                <a:cs typeface="Arial" pitchFamily="34" charset="0"/>
              </a:rPr>
              <a:t> </a:t>
            </a:r>
            <a:endParaRPr lang="en-US" sz="2000" dirty="0">
              <a:solidFill>
                <a:srgbClr val="FF0000"/>
              </a:solidFill>
              <a:cs typeface="Arial" pitchFamily="34" charset="0"/>
            </a:endParaRPr>
          </a:p>
          <a:p>
            <a:pPr marL="819150" indent="-457200" algn="just">
              <a:spcBef>
                <a:spcPts val="0"/>
              </a:spcBef>
              <a:buFont typeface="Wingdings" panose="05000000000000000000" pitchFamily="2" charset="2"/>
              <a:buChar char="§"/>
              <a:tabLst>
                <a:tab pos="228600" algn="l"/>
              </a:tabLst>
            </a:pPr>
            <a:r>
              <a:rPr lang="en-US" sz="2000" dirty="0" smtClean="0">
                <a:solidFill>
                  <a:srgbClr val="0000FF"/>
                </a:solidFill>
                <a:cs typeface="Arial" pitchFamily="34" charset="0"/>
              </a:rPr>
              <a:t>U</a:t>
            </a:r>
            <a:r>
              <a:rPr lang="vi-VN" sz="2000" dirty="0" smtClean="0">
                <a:solidFill>
                  <a:srgbClr val="0000FF"/>
                </a:solidFill>
                <a:cs typeface="Arial" pitchFamily="34" charset="0"/>
              </a:rPr>
              <a:t>ống </a:t>
            </a:r>
            <a:r>
              <a:rPr lang="vi-VN" sz="2000" dirty="0">
                <a:solidFill>
                  <a:srgbClr val="0000FF"/>
                </a:solidFill>
                <a:cs typeface="Arial" pitchFamily="34" charset="0"/>
              </a:rPr>
              <a:t>các thuốc có thể gây rối loạn nhịp </a:t>
            </a:r>
            <a:r>
              <a:rPr lang="vi-VN" sz="2000" dirty="0" smtClean="0">
                <a:solidFill>
                  <a:srgbClr val="0000FF"/>
                </a:solidFill>
                <a:cs typeface="Arial" pitchFamily="34" charset="0"/>
              </a:rPr>
              <a:t>tim</a:t>
            </a:r>
            <a:r>
              <a:rPr lang="en-US" sz="2000" dirty="0" smtClean="0">
                <a:solidFill>
                  <a:srgbClr val="0000FF"/>
                </a:solidFill>
                <a:cs typeface="Arial" pitchFamily="34" charset="0"/>
              </a:rPr>
              <a:t>: </a:t>
            </a:r>
            <a:r>
              <a:rPr lang="en-US" sz="2000" dirty="0">
                <a:solidFill>
                  <a:srgbClr val="FF0000"/>
                </a:solidFill>
                <a:cs typeface="Arial" pitchFamily="34" charset="0"/>
              </a:rPr>
              <a:t>d</a:t>
            </a:r>
            <a:r>
              <a:rPr lang="en-US" sz="2000" dirty="0" smtClean="0">
                <a:solidFill>
                  <a:srgbClr val="FF0000"/>
                </a:solidFill>
                <a:cs typeface="Arial" pitchFamily="34" charset="0"/>
              </a:rPr>
              <a:t>igoxin, </a:t>
            </a:r>
            <a:r>
              <a:rPr lang="en-US" sz="2000" dirty="0" err="1" smtClean="0">
                <a:solidFill>
                  <a:srgbClr val="FF0000"/>
                </a:solidFill>
                <a:cs typeface="Arial" pitchFamily="34" charset="0"/>
              </a:rPr>
              <a:t>thuốc</a:t>
            </a:r>
            <a:r>
              <a:rPr lang="en-US" sz="2000" dirty="0" smtClean="0">
                <a:solidFill>
                  <a:srgbClr val="FF0000"/>
                </a:solidFill>
                <a:cs typeface="Arial" pitchFamily="34" charset="0"/>
              </a:rPr>
              <a:t> </a:t>
            </a:r>
            <a:r>
              <a:rPr lang="en-US" sz="2000" dirty="0" err="1" smtClean="0">
                <a:solidFill>
                  <a:srgbClr val="FF0000"/>
                </a:solidFill>
                <a:cs typeface="Arial" pitchFamily="34" charset="0"/>
              </a:rPr>
              <a:t>chống</a:t>
            </a:r>
            <a:r>
              <a:rPr lang="en-US" sz="2000" dirty="0" smtClean="0">
                <a:solidFill>
                  <a:srgbClr val="FF0000"/>
                </a:solidFill>
                <a:cs typeface="Arial" pitchFamily="34" charset="0"/>
              </a:rPr>
              <a:t> </a:t>
            </a:r>
            <a:r>
              <a:rPr lang="en-US" sz="2000" dirty="0" err="1" smtClean="0">
                <a:solidFill>
                  <a:srgbClr val="FF0000"/>
                </a:solidFill>
                <a:cs typeface="Arial" pitchFamily="34" charset="0"/>
              </a:rPr>
              <a:t>loạn</a:t>
            </a:r>
            <a:r>
              <a:rPr lang="en-US" sz="2000" dirty="0" smtClean="0">
                <a:solidFill>
                  <a:srgbClr val="FF0000"/>
                </a:solidFill>
                <a:cs typeface="Arial" pitchFamily="34" charset="0"/>
              </a:rPr>
              <a:t> </a:t>
            </a:r>
            <a:r>
              <a:rPr lang="en-US" sz="2000" dirty="0" err="1" smtClean="0">
                <a:solidFill>
                  <a:srgbClr val="FF0000"/>
                </a:solidFill>
                <a:cs typeface="Arial" pitchFamily="34" charset="0"/>
              </a:rPr>
              <a:t>thần</a:t>
            </a:r>
            <a:r>
              <a:rPr lang="en-US" sz="2000" dirty="0" smtClean="0">
                <a:solidFill>
                  <a:srgbClr val="FF0000"/>
                </a:solidFill>
                <a:cs typeface="Arial" pitchFamily="34" charset="0"/>
              </a:rPr>
              <a:t> …</a:t>
            </a:r>
            <a:endParaRPr lang="vi-VN" sz="2000" dirty="0">
              <a:solidFill>
                <a:srgbClr val="FF0000"/>
              </a:solidFill>
              <a:cs typeface="Arial" pitchFamily="34" charset="0"/>
            </a:endParaRPr>
          </a:p>
          <a:p>
            <a:pPr marL="819150" indent="-457200" algn="just">
              <a:spcBef>
                <a:spcPts val="0"/>
              </a:spcBef>
              <a:buFont typeface="Wingdings" panose="05000000000000000000" pitchFamily="2" charset="2"/>
              <a:buChar char="§"/>
              <a:tabLst>
                <a:tab pos="228600" algn="l"/>
              </a:tabLst>
            </a:pPr>
            <a:r>
              <a:rPr lang="vi-VN" sz="2000" dirty="0" smtClean="0">
                <a:solidFill>
                  <a:srgbClr val="0000FF"/>
                </a:solidFill>
                <a:cs typeface="Arial" pitchFamily="34" charset="0"/>
              </a:rPr>
              <a:t>Khám </a:t>
            </a:r>
            <a:r>
              <a:rPr lang="vi-VN" sz="2000" dirty="0">
                <a:solidFill>
                  <a:srgbClr val="0000FF"/>
                </a:solidFill>
                <a:cs typeface="Arial" pitchFamily="34" charset="0"/>
              </a:rPr>
              <a:t>sức khỏe.</a:t>
            </a:r>
          </a:p>
        </p:txBody>
      </p:sp>
      <p:sp>
        <p:nvSpPr>
          <p:cNvPr id="3" name="Slide Number Placeholder 2"/>
          <p:cNvSpPr>
            <a:spLocks noGrp="1"/>
          </p:cNvSpPr>
          <p:nvPr>
            <p:ph type="sldNum" sz="quarter" idx="12"/>
          </p:nvPr>
        </p:nvSpPr>
        <p:spPr/>
        <p:txBody>
          <a:bodyPr/>
          <a:lstStyle/>
          <a:p>
            <a:fld id="{4EAF65A9-22AB-466A-842E-C5BF9E56D958}" type="slidenum">
              <a:rPr lang="en-US" smtClean="0"/>
              <a:pPr/>
              <a:t>12</a:t>
            </a:fld>
            <a:endParaRPr lang="en-US"/>
          </a:p>
        </p:txBody>
      </p:sp>
    </p:spTree>
    <p:extLst>
      <p:ext uri="{BB962C8B-B14F-4D97-AF65-F5344CB8AC3E}">
        <p14:creationId xmlns:p14="http://schemas.microsoft.com/office/powerpoint/2010/main" val="9753999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2800" b="1" dirty="0" smtClean="0">
                <a:solidFill>
                  <a:schemeClr val="bg1"/>
                </a:solidFill>
                <a:latin typeface="Tahoma" pitchFamily="34" charset="0"/>
                <a:ea typeface="Tahoma" pitchFamily="34" charset="0"/>
                <a:cs typeface="Tahoma" pitchFamily="34" charset="0"/>
              </a:rPr>
              <a:t> </a:t>
            </a:r>
            <a:r>
              <a:rPr lang="en-US" sz="2800" b="1" dirty="0">
                <a:solidFill>
                  <a:schemeClr val="bg1"/>
                </a:solidFill>
                <a:latin typeface="Tahoma" pitchFamily="34" charset="0"/>
                <a:ea typeface="Tahoma" pitchFamily="34" charset="0"/>
                <a:cs typeface="Tahoma" pitchFamily="34" charset="0"/>
              </a:rPr>
              <a:t>4</a:t>
            </a:r>
            <a:r>
              <a:rPr lang="en-US" sz="2800" b="1" dirty="0" smtClean="0">
                <a:solidFill>
                  <a:schemeClr val="bg1"/>
                </a:solidFill>
                <a:latin typeface="Tahoma" pitchFamily="34" charset="0"/>
                <a:ea typeface="Tahoma" pitchFamily="34" charset="0"/>
                <a:cs typeface="Tahoma" pitchFamily="34" charset="0"/>
              </a:rPr>
              <a:t>. CÁC THÔNG SỐ CƠ BẢN ĐTĐ</a:t>
            </a:r>
            <a:endParaRPr lang="en-US" sz="2800" b="1" dirty="0">
              <a:solidFill>
                <a:schemeClr val="bg1"/>
              </a:solidFill>
              <a:latin typeface="Tahoma" pitchFamily="34" charset="0"/>
              <a:ea typeface="Tahoma" pitchFamily="34" charset="0"/>
              <a:cs typeface="Tahoma" pitchFamily="34" charset="0"/>
            </a:endParaRPr>
          </a:p>
        </p:txBody>
      </p:sp>
      <p:pic>
        <p:nvPicPr>
          <p:cNvPr id="7" name="Picture 2" descr="C:\Users\VN-Pro\Desktop\Quy chuan Logo Cao Dang y Bach Mai_nho.jpg"/>
          <p:cNvPicPr>
            <a:picLocks noChangeAspect="1" noChangeArrowheads="1"/>
          </p:cNvPicPr>
          <p:nvPr/>
        </p:nvPicPr>
        <p:blipFill>
          <a:blip r:embed="rId3"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3" descr="D:\ảnh\LOGO bachmai.jpg"/>
          <p:cNvPicPr>
            <a:picLocks noChangeAspect="1" noChangeArrowheads="1"/>
          </p:cNvPicPr>
          <p:nvPr/>
        </p:nvPicPr>
        <p:blipFill>
          <a:blip r:embed="rId4"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Subtitle 2"/>
          <p:cNvSpPr>
            <a:spLocks noGrp="1"/>
          </p:cNvSpPr>
          <p:nvPr>
            <p:ph type="subTitle" idx="1"/>
          </p:nvPr>
        </p:nvSpPr>
        <p:spPr>
          <a:xfrm>
            <a:off x="0" y="742950"/>
            <a:ext cx="9067800" cy="4400550"/>
          </a:xfrm>
        </p:spPr>
        <p:txBody>
          <a:bodyPr>
            <a:noAutofit/>
          </a:bodyPr>
          <a:lstStyle/>
          <a:p>
            <a:pPr marL="876300" indent="-514350" algn="just">
              <a:lnSpc>
                <a:spcPct val="150000"/>
              </a:lnSpc>
              <a:spcBef>
                <a:spcPts val="0"/>
              </a:spcBef>
              <a:tabLst>
                <a:tab pos="228600" algn="l"/>
              </a:tabLst>
            </a:pPr>
            <a:r>
              <a:rPr lang="vi-VN" sz="3600" b="1" i="1" dirty="0" smtClean="0">
                <a:solidFill>
                  <a:srgbClr val="FF0000"/>
                </a:solidFill>
                <a:latin typeface="Arial" pitchFamily="34" charset="0"/>
                <a:cs typeface="Arial" pitchFamily="34" charset="0"/>
              </a:rPr>
              <a:t>Câu hỏi </a:t>
            </a:r>
            <a:r>
              <a:rPr lang="en-US" sz="3600" b="1" i="1" dirty="0" smtClean="0">
                <a:solidFill>
                  <a:srgbClr val="FF0000"/>
                </a:solidFill>
                <a:latin typeface="Arial" pitchFamily="34" charset="0"/>
                <a:cs typeface="Arial" pitchFamily="34" charset="0"/>
              </a:rPr>
              <a:t>4</a:t>
            </a:r>
            <a:r>
              <a:rPr lang="vi-VN" sz="3600" b="1" i="1" dirty="0" smtClean="0">
                <a:solidFill>
                  <a:srgbClr val="FF0000"/>
                </a:solidFill>
                <a:latin typeface="Arial" pitchFamily="34" charset="0"/>
                <a:cs typeface="Arial" pitchFamily="34" charset="0"/>
              </a:rPr>
              <a:t>:</a:t>
            </a:r>
            <a:endParaRPr lang="pt-BR" sz="3600" b="1" i="1" dirty="0" smtClean="0">
              <a:solidFill>
                <a:srgbClr val="FF0000"/>
              </a:solidFill>
              <a:latin typeface="Arial" pitchFamily="34" charset="0"/>
              <a:cs typeface="Arial" pitchFamily="34" charset="0"/>
            </a:endParaRPr>
          </a:p>
          <a:p>
            <a:pPr marL="361950" algn="just">
              <a:lnSpc>
                <a:spcPct val="150000"/>
              </a:lnSpc>
              <a:spcBef>
                <a:spcPts val="0"/>
              </a:spcBef>
              <a:tabLst>
                <a:tab pos="228600" algn="l"/>
              </a:tabLst>
            </a:pPr>
            <a:r>
              <a:rPr lang="en-US" sz="3600" dirty="0" err="1" smtClean="0">
                <a:solidFill>
                  <a:srgbClr val="0000FF"/>
                </a:solidFill>
                <a:cs typeface="Arial" pitchFamily="34" charset="0"/>
              </a:rPr>
              <a:t>Hãy</a:t>
            </a:r>
            <a:r>
              <a:rPr lang="en-US" sz="3600" dirty="0" smtClean="0">
                <a:solidFill>
                  <a:srgbClr val="0000FF"/>
                </a:solidFill>
                <a:cs typeface="Arial" pitchFamily="34" charset="0"/>
              </a:rPr>
              <a:t> </a:t>
            </a:r>
            <a:r>
              <a:rPr lang="en-US" sz="3600" dirty="0" err="1" smtClean="0">
                <a:solidFill>
                  <a:srgbClr val="0000FF"/>
                </a:solidFill>
                <a:cs typeface="Arial" pitchFamily="34" charset="0"/>
              </a:rPr>
              <a:t>kể</a:t>
            </a:r>
            <a:r>
              <a:rPr lang="en-US" sz="3600" dirty="0" smtClean="0">
                <a:solidFill>
                  <a:srgbClr val="0000FF"/>
                </a:solidFill>
                <a:cs typeface="Arial" pitchFamily="34" charset="0"/>
              </a:rPr>
              <a:t> </a:t>
            </a:r>
            <a:r>
              <a:rPr lang="en-US" sz="3600" dirty="0" err="1" smtClean="0">
                <a:solidFill>
                  <a:srgbClr val="0000FF"/>
                </a:solidFill>
                <a:cs typeface="Arial" pitchFamily="34" charset="0"/>
              </a:rPr>
              <a:t>các</a:t>
            </a:r>
            <a:r>
              <a:rPr lang="en-US" sz="3600" dirty="0" smtClean="0">
                <a:solidFill>
                  <a:srgbClr val="0000FF"/>
                </a:solidFill>
                <a:cs typeface="Arial" pitchFamily="34" charset="0"/>
              </a:rPr>
              <a:t> </a:t>
            </a:r>
            <a:r>
              <a:rPr lang="en-US" sz="3600" dirty="0" err="1" smtClean="0">
                <a:solidFill>
                  <a:srgbClr val="0000FF"/>
                </a:solidFill>
                <a:cs typeface="Arial" pitchFamily="34" charset="0"/>
              </a:rPr>
              <a:t>thông</a:t>
            </a:r>
            <a:r>
              <a:rPr lang="en-US" sz="3600" dirty="0" smtClean="0">
                <a:solidFill>
                  <a:srgbClr val="0000FF"/>
                </a:solidFill>
                <a:cs typeface="Arial" pitchFamily="34" charset="0"/>
              </a:rPr>
              <a:t> </a:t>
            </a:r>
            <a:r>
              <a:rPr lang="en-US" sz="3600" dirty="0" err="1" smtClean="0">
                <a:solidFill>
                  <a:srgbClr val="0000FF"/>
                </a:solidFill>
                <a:cs typeface="Arial" pitchFamily="34" charset="0"/>
              </a:rPr>
              <a:t>số</a:t>
            </a:r>
            <a:r>
              <a:rPr lang="en-US" sz="3600" dirty="0" smtClean="0">
                <a:solidFill>
                  <a:srgbClr val="0000FF"/>
                </a:solidFill>
                <a:cs typeface="Arial" pitchFamily="34" charset="0"/>
              </a:rPr>
              <a:t> </a:t>
            </a:r>
            <a:r>
              <a:rPr lang="en-US" sz="3600" dirty="0" err="1" smtClean="0">
                <a:solidFill>
                  <a:srgbClr val="0000FF"/>
                </a:solidFill>
                <a:cs typeface="Arial" pitchFamily="34" charset="0"/>
              </a:rPr>
              <a:t>cơ</a:t>
            </a:r>
            <a:r>
              <a:rPr lang="en-US" sz="3600" dirty="0" smtClean="0">
                <a:solidFill>
                  <a:srgbClr val="0000FF"/>
                </a:solidFill>
                <a:cs typeface="Arial" pitchFamily="34" charset="0"/>
              </a:rPr>
              <a:t> </a:t>
            </a:r>
            <a:r>
              <a:rPr lang="en-US" sz="3600" dirty="0" err="1" smtClean="0">
                <a:solidFill>
                  <a:srgbClr val="0000FF"/>
                </a:solidFill>
                <a:cs typeface="Arial" pitchFamily="34" charset="0"/>
              </a:rPr>
              <a:t>bản</a:t>
            </a:r>
            <a:r>
              <a:rPr lang="en-US" sz="3600" dirty="0" smtClean="0">
                <a:solidFill>
                  <a:srgbClr val="0000FF"/>
                </a:solidFill>
                <a:cs typeface="Arial" pitchFamily="34" charset="0"/>
              </a:rPr>
              <a:t> </a:t>
            </a:r>
            <a:r>
              <a:rPr lang="en-US" sz="3600" dirty="0" err="1" smtClean="0">
                <a:solidFill>
                  <a:srgbClr val="0000FF"/>
                </a:solidFill>
                <a:cs typeface="Arial" pitchFamily="34" charset="0"/>
              </a:rPr>
              <a:t>điện</a:t>
            </a:r>
            <a:r>
              <a:rPr lang="en-US" sz="3600" dirty="0" smtClean="0">
                <a:solidFill>
                  <a:srgbClr val="0000FF"/>
                </a:solidFill>
                <a:cs typeface="Arial" pitchFamily="34" charset="0"/>
              </a:rPr>
              <a:t> </a:t>
            </a:r>
            <a:r>
              <a:rPr lang="en-US" sz="3600" dirty="0" err="1" smtClean="0">
                <a:solidFill>
                  <a:srgbClr val="0000FF"/>
                </a:solidFill>
                <a:cs typeface="Arial" pitchFamily="34" charset="0"/>
              </a:rPr>
              <a:t>tim</a:t>
            </a:r>
            <a:r>
              <a:rPr lang="en-US" sz="3600" dirty="0" smtClean="0">
                <a:solidFill>
                  <a:srgbClr val="0000FF"/>
                </a:solidFill>
                <a:cs typeface="Arial" pitchFamily="34" charset="0"/>
              </a:rPr>
              <a:t> </a:t>
            </a:r>
            <a:r>
              <a:rPr lang="en-US" sz="3600" dirty="0" err="1" smtClean="0">
                <a:solidFill>
                  <a:srgbClr val="0000FF"/>
                </a:solidFill>
                <a:cs typeface="Arial" pitchFamily="34" charset="0"/>
              </a:rPr>
              <a:t>đồ</a:t>
            </a:r>
            <a:r>
              <a:rPr lang="en-US" sz="3600" dirty="0" smtClean="0">
                <a:solidFill>
                  <a:srgbClr val="0000FF"/>
                </a:solidFill>
                <a:cs typeface="Arial" pitchFamily="34" charset="0"/>
              </a:rPr>
              <a:t>?</a:t>
            </a:r>
            <a:endParaRPr lang="vi-VN" sz="3600" dirty="0">
              <a:solidFill>
                <a:srgbClr val="0000FF"/>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4EAF65A9-22AB-466A-842E-C5BF9E56D958}" type="slidenum">
              <a:rPr lang="en-US" smtClean="0"/>
              <a:pPr/>
              <a:t>13</a:t>
            </a:fld>
            <a:endParaRPr lang="en-US"/>
          </a:p>
        </p:txBody>
      </p:sp>
    </p:spTree>
    <p:extLst>
      <p:ext uri="{BB962C8B-B14F-4D97-AF65-F5344CB8AC3E}">
        <p14:creationId xmlns:p14="http://schemas.microsoft.com/office/powerpoint/2010/main" val="42291640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2800" b="1" dirty="0" smtClean="0">
                <a:solidFill>
                  <a:schemeClr val="bg1"/>
                </a:solidFill>
                <a:latin typeface="Tahoma" pitchFamily="34" charset="0"/>
                <a:ea typeface="Tahoma" pitchFamily="34" charset="0"/>
                <a:cs typeface="Tahoma" pitchFamily="34" charset="0"/>
              </a:rPr>
              <a:t> </a:t>
            </a:r>
            <a:r>
              <a:rPr lang="en-US" sz="2800" b="1" dirty="0">
                <a:solidFill>
                  <a:schemeClr val="bg1"/>
                </a:solidFill>
                <a:latin typeface="Tahoma" pitchFamily="34" charset="0"/>
                <a:ea typeface="Tahoma" pitchFamily="34" charset="0"/>
                <a:cs typeface="Tahoma" pitchFamily="34" charset="0"/>
              </a:rPr>
              <a:t>4</a:t>
            </a:r>
            <a:r>
              <a:rPr lang="en-US" sz="2800" b="1" dirty="0" smtClean="0">
                <a:solidFill>
                  <a:schemeClr val="bg1"/>
                </a:solidFill>
                <a:latin typeface="Tahoma" pitchFamily="34" charset="0"/>
                <a:ea typeface="Tahoma" pitchFamily="34" charset="0"/>
                <a:cs typeface="Tahoma" pitchFamily="34" charset="0"/>
              </a:rPr>
              <a:t>. CÁC THÔNG SỐ CƠ BẢN ĐTĐ</a:t>
            </a:r>
            <a:endParaRPr lang="en-US" sz="2800" b="1" dirty="0">
              <a:solidFill>
                <a:schemeClr val="bg1"/>
              </a:solidFill>
              <a:latin typeface="Tahoma" pitchFamily="34" charset="0"/>
              <a:ea typeface="Tahoma" pitchFamily="34" charset="0"/>
              <a:cs typeface="Tahoma" pitchFamily="34" charset="0"/>
            </a:endParaRPr>
          </a:p>
        </p:txBody>
      </p:sp>
      <p:pic>
        <p:nvPicPr>
          <p:cNvPr id="7" name="Picture 2" descr="C:\Users\VN-Pro\Desktop\Quy chuan Logo Cao Dang y Bach Mai_nho.jpg"/>
          <p:cNvPicPr>
            <a:picLocks noChangeAspect="1" noChangeArrowheads="1"/>
          </p:cNvPicPr>
          <p:nvPr/>
        </p:nvPicPr>
        <p:blipFill>
          <a:blip r:embed="rId3"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3" descr="D:\ảnh\LOGO bachmai.jpg"/>
          <p:cNvPicPr>
            <a:picLocks noChangeAspect="1" noChangeArrowheads="1"/>
          </p:cNvPicPr>
          <p:nvPr/>
        </p:nvPicPr>
        <p:blipFill>
          <a:blip r:embed="rId4"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Subtitle 2"/>
          <p:cNvSpPr>
            <a:spLocks noGrp="1"/>
          </p:cNvSpPr>
          <p:nvPr>
            <p:ph type="subTitle" idx="1"/>
          </p:nvPr>
        </p:nvSpPr>
        <p:spPr>
          <a:xfrm>
            <a:off x="0" y="742950"/>
            <a:ext cx="5580112" cy="4400550"/>
          </a:xfrm>
        </p:spPr>
        <p:txBody>
          <a:bodyPr>
            <a:noAutofit/>
          </a:bodyPr>
          <a:lstStyle/>
          <a:p>
            <a:pPr marL="876300" indent="-514350" algn="just">
              <a:lnSpc>
                <a:spcPct val="150000"/>
              </a:lnSpc>
              <a:spcBef>
                <a:spcPts val="0"/>
              </a:spcBef>
              <a:tabLst>
                <a:tab pos="228600" algn="l"/>
              </a:tabLst>
            </a:pPr>
            <a:r>
              <a:rPr lang="en-US" sz="3000" b="1" i="1" dirty="0" smtClean="0">
                <a:solidFill>
                  <a:srgbClr val="FF0000"/>
                </a:solidFill>
                <a:latin typeface="Arial" pitchFamily="34" charset="0"/>
                <a:cs typeface="Arial" pitchFamily="34" charset="0"/>
              </a:rPr>
              <a:t>4.1. </a:t>
            </a:r>
            <a:r>
              <a:rPr lang="en-US" sz="3000" b="1" i="1" dirty="0" err="1" smtClean="0">
                <a:solidFill>
                  <a:srgbClr val="FF0000"/>
                </a:solidFill>
                <a:latin typeface="Arial" pitchFamily="34" charset="0"/>
                <a:cs typeface="Arial" pitchFamily="34" charset="0"/>
              </a:rPr>
              <a:t>Các</a:t>
            </a:r>
            <a:r>
              <a:rPr lang="en-US" sz="3000" b="1" i="1" dirty="0" smtClean="0">
                <a:solidFill>
                  <a:srgbClr val="FF0000"/>
                </a:solidFill>
                <a:latin typeface="Arial" pitchFamily="34" charset="0"/>
                <a:cs typeface="Arial" pitchFamily="34" charset="0"/>
              </a:rPr>
              <a:t> </a:t>
            </a:r>
            <a:r>
              <a:rPr lang="en-US" sz="3000" b="1" i="1" dirty="0" err="1" smtClean="0">
                <a:solidFill>
                  <a:srgbClr val="FF0000"/>
                </a:solidFill>
                <a:latin typeface="Arial" pitchFamily="34" charset="0"/>
                <a:cs typeface="Arial" pitchFamily="34" charset="0"/>
              </a:rPr>
              <a:t>sóng</a:t>
            </a:r>
            <a:r>
              <a:rPr lang="en-US" sz="3000" b="1" i="1" dirty="0" smtClean="0">
                <a:solidFill>
                  <a:srgbClr val="FF0000"/>
                </a:solidFill>
                <a:latin typeface="Arial" pitchFamily="34" charset="0"/>
                <a:cs typeface="Arial" pitchFamily="34" charset="0"/>
              </a:rPr>
              <a:t>, </a:t>
            </a:r>
            <a:r>
              <a:rPr lang="en-US" sz="3000" b="1" i="1" dirty="0" err="1" smtClean="0">
                <a:solidFill>
                  <a:srgbClr val="FF0000"/>
                </a:solidFill>
                <a:latin typeface="Arial" pitchFamily="34" charset="0"/>
                <a:cs typeface="Arial" pitchFamily="34" charset="0"/>
              </a:rPr>
              <a:t>phức</a:t>
            </a:r>
            <a:r>
              <a:rPr lang="en-US" sz="3000" b="1" i="1" dirty="0" smtClean="0">
                <a:solidFill>
                  <a:srgbClr val="FF0000"/>
                </a:solidFill>
                <a:latin typeface="Arial" pitchFamily="34" charset="0"/>
                <a:cs typeface="Arial" pitchFamily="34" charset="0"/>
              </a:rPr>
              <a:t> </a:t>
            </a:r>
            <a:r>
              <a:rPr lang="en-US" sz="3000" b="1" i="1" dirty="0" err="1" smtClean="0">
                <a:solidFill>
                  <a:srgbClr val="FF0000"/>
                </a:solidFill>
                <a:latin typeface="Arial" pitchFamily="34" charset="0"/>
                <a:cs typeface="Arial" pitchFamily="34" charset="0"/>
              </a:rPr>
              <a:t>bộ</a:t>
            </a:r>
            <a:r>
              <a:rPr lang="vi-VN" sz="3000" b="1" i="1" dirty="0" smtClean="0">
                <a:solidFill>
                  <a:srgbClr val="FF0000"/>
                </a:solidFill>
                <a:latin typeface="Arial" pitchFamily="34" charset="0"/>
                <a:cs typeface="Arial" pitchFamily="34" charset="0"/>
              </a:rPr>
              <a:t>:</a:t>
            </a:r>
            <a:endParaRPr lang="pt-BR" sz="3000" b="1" i="1" dirty="0" smtClean="0">
              <a:solidFill>
                <a:srgbClr val="FF0000"/>
              </a:solidFill>
              <a:latin typeface="Arial" pitchFamily="34" charset="0"/>
              <a:cs typeface="Arial" pitchFamily="34" charset="0"/>
            </a:endParaRPr>
          </a:p>
          <a:p>
            <a:pPr marL="933450" indent="-571500" algn="just">
              <a:spcBef>
                <a:spcPts val="0"/>
              </a:spcBef>
              <a:buFont typeface="Arial" panose="020B0604020202020204" pitchFamily="34" charset="0"/>
              <a:buChar char="•"/>
              <a:tabLst>
                <a:tab pos="228600" algn="l"/>
              </a:tabLst>
            </a:pPr>
            <a:r>
              <a:rPr lang="vi-VN" sz="2800" dirty="0">
                <a:solidFill>
                  <a:srgbClr val="FF0000"/>
                </a:solidFill>
                <a:cs typeface="Arial" pitchFamily="34" charset="0"/>
              </a:rPr>
              <a:t>Sóng P: </a:t>
            </a:r>
            <a:r>
              <a:rPr lang="vi-VN" sz="2800" dirty="0">
                <a:solidFill>
                  <a:srgbClr val="0000FF"/>
                </a:solidFill>
                <a:cs typeface="Arial" pitchFamily="34" charset="0"/>
              </a:rPr>
              <a:t>được hình thành do quá trình </a:t>
            </a:r>
            <a:r>
              <a:rPr lang="vi-VN" sz="2800" dirty="0" smtClean="0">
                <a:solidFill>
                  <a:srgbClr val="0000FF"/>
                </a:solidFill>
                <a:cs typeface="Arial" pitchFamily="34" charset="0"/>
              </a:rPr>
              <a:t>khử </a:t>
            </a:r>
            <a:r>
              <a:rPr lang="vi-VN" sz="2800" dirty="0">
                <a:solidFill>
                  <a:srgbClr val="0000FF"/>
                </a:solidFill>
                <a:cs typeface="Arial" pitchFamily="34" charset="0"/>
              </a:rPr>
              <a:t>cực từ nút xoang ra tâm nhĩ (hiện tượng khử cực của tâm nhĩ)</a:t>
            </a:r>
          </a:p>
          <a:p>
            <a:pPr marL="933450" indent="-571500" algn="just">
              <a:spcBef>
                <a:spcPts val="0"/>
              </a:spcBef>
              <a:buFont typeface="Arial" panose="020B0604020202020204" pitchFamily="34" charset="0"/>
              <a:buChar char="•"/>
              <a:tabLst>
                <a:tab pos="228600" algn="l"/>
              </a:tabLst>
            </a:pPr>
            <a:r>
              <a:rPr lang="vi-VN" sz="2800" dirty="0">
                <a:solidFill>
                  <a:srgbClr val="FF0000"/>
                </a:solidFill>
                <a:cs typeface="Arial" pitchFamily="34" charset="0"/>
              </a:rPr>
              <a:t>Phức bộ QRS: </a:t>
            </a:r>
            <a:r>
              <a:rPr lang="vi-VN" sz="2800" dirty="0">
                <a:solidFill>
                  <a:srgbClr val="0000FF"/>
                </a:solidFill>
                <a:cs typeface="Arial" pitchFamily="34" charset="0"/>
              </a:rPr>
              <a:t>là quá trình khử cực của tâm </a:t>
            </a:r>
            <a:r>
              <a:rPr lang="vi-VN" sz="2800" dirty="0" smtClean="0">
                <a:solidFill>
                  <a:srgbClr val="0000FF"/>
                </a:solidFill>
                <a:cs typeface="Arial" pitchFamily="34" charset="0"/>
              </a:rPr>
              <a:t>thất</a:t>
            </a:r>
            <a:r>
              <a:rPr lang="en-US" sz="2800" dirty="0">
                <a:solidFill>
                  <a:srgbClr val="0000FF"/>
                </a:solidFill>
                <a:cs typeface="Arial" pitchFamily="34" charset="0"/>
              </a:rPr>
              <a:t>.</a:t>
            </a:r>
            <a:endParaRPr lang="vi-VN" sz="2800" dirty="0">
              <a:solidFill>
                <a:srgbClr val="0000FF"/>
              </a:solidFill>
              <a:cs typeface="Arial" pitchFamily="34" charset="0"/>
            </a:endParaRPr>
          </a:p>
          <a:p>
            <a:pPr marL="933450" indent="-571500" algn="just">
              <a:spcBef>
                <a:spcPts val="0"/>
              </a:spcBef>
              <a:buFont typeface="Arial" panose="020B0604020202020204" pitchFamily="34" charset="0"/>
              <a:buChar char="•"/>
              <a:tabLst>
                <a:tab pos="228600" algn="l"/>
              </a:tabLst>
            </a:pPr>
            <a:r>
              <a:rPr lang="en-US" sz="2800" dirty="0" smtClean="0">
                <a:solidFill>
                  <a:srgbClr val="FF0000"/>
                </a:solidFill>
                <a:cs typeface="Arial" pitchFamily="34" charset="0"/>
              </a:rPr>
              <a:t>S</a:t>
            </a:r>
            <a:r>
              <a:rPr lang="vi-VN" sz="2800" dirty="0" smtClean="0">
                <a:solidFill>
                  <a:srgbClr val="FF0000"/>
                </a:solidFill>
                <a:cs typeface="Arial" pitchFamily="34" charset="0"/>
              </a:rPr>
              <a:t>óng </a:t>
            </a:r>
            <a:r>
              <a:rPr lang="vi-VN" sz="2800" dirty="0">
                <a:solidFill>
                  <a:srgbClr val="FF0000"/>
                </a:solidFill>
                <a:cs typeface="Arial" pitchFamily="34" charset="0"/>
              </a:rPr>
              <a:t>T: </a:t>
            </a:r>
            <a:r>
              <a:rPr lang="vi-VN" sz="2800" dirty="0">
                <a:solidFill>
                  <a:srgbClr val="0000FF"/>
                </a:solidFill>
                <a:cs typeface="Arial" pitchFamily="34" charset="0"/>
              </a:rPr>
              <a:t>quá trình tái cực muộn của 2 tâm </a:t>
            </a:r>
            <a:r>
              <a:rPr lang="vi-VN" sz="2800" dirty="0" smtClean="0">
                <a:solidFill>
                  <a:srgbClr val="0000FF"/>
                </a:solidFill>
                <a:cs typeface="Arial" pitchFamily="34" charset="0"/>
              </a:rPr>
              <a:t>thất</a:t>
            </a:r>
            <a:r>
              <a:rPr lang="en-US" sz="2800" dirty="0" smtClean="0">
                <a:solidFill>
                  <a:srgbClr val="0000FF"/>
                </a:solidFill>
                <a:cs typeface="Arial" pitchFamily="34" charset="0"/>
              </a:rPr>
              <a:t>.</a:t>
            </a:r>
            <a:endParaRPr lang="vi-VN" sz="2800" dirty="0">
              <a:solidFill>
                <a:srgbClr val="0000FF"/>
              </a:solidFill>
              <a:cs typeface="Arial" pitchFamily="34" charset="0"/>
            </a:endParaRPr>
          </a:p>
          <a:p>
            <a:pPr marL="361950" algn="just">
              <a:lnSpc>
                <a:spcPct val="150000"/>
              </a:lnSpc>
              <a:spcBef>
                <a:spcPts val="0"/>
              </a:spcBef>
              <a:tabLst>
                <a:tab pos="228600" algn="l"/>
              </a:tabLst>
            </a:pPr>
            <a:endParaRPr lang="vi-VN" sz="3600" dirty="0">
              <a:solidFill>
                <a:srgbClr val="0000FF"/>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4EAF65A9-22AB-466A-842E-C5BF9E56D958}" type="slidenum">
              <a:rPr lang="en-US" smtClean="0"/>
              <a:pPr/>
              <a:t>14</a:t>
            </a:fld>
            <a:endParaRPr lang="en-US"/>
          </a:p>
        </p:txBody>
      </p:sp>
      <p:pic>
        <p:nvPicPr>
          <p:cNvPr id="9" name="Picture 8" descr="https://upload.wikimedia.org/wikipedia/vi/3/34/ECG4.GIF"/>
          <p:cNvPicPr/>
          <p:nvPr/>
        </p:nvPicPr>
        <p:blipFill>
          <a:blip r:embed="rId5">
            <a:extLst>
              <a:ext uri="{28A0092B-C50C-407E-A947-70E740481C1C}">
                <a14:useLocalDpi xmlns:a14="http://schemas.microsoft.com/office/drawing/2010/main" val="0"/>
              </a:ext>
            </a:extLst>
          </a:blip>
          <a:srcRect/>
          <a:stretch>
            <a:fillRect/>
          </a:stretch>
        </p:blipFill>
        <p:spPr bwMode="auto">
          <a:xfrm>
            <a:off x="6461691" y="883920"/>
            <a:ext cx="1900555" cy="2059305"/>
          </a:xfrm>
          <a:prstGeom prst="rect">
            <a:avLst/>
          </a:prstGeom>
          <a:noFill/>
          <a:ln>
            <a:noFill/>
          </a:ln>
        </p:spPr>
      </p:pic>
      <p:pic>
        <p:nvPicPr>
          <p:cNvPr id="1026" name="Picture 2" descr="HÃ¬nh áº£nh cÃ³ liÃªn quan"/>
          <p:cNvPicPr>
            <a:picLocks noChangeAspect="1" noChangeArrowheads="1"/>
          </p:cNvPicPr>
          <p:nvPr/>
        </p:nvPicPr>
        <p:blipFill rotWithShape="1">
          <a:blip r:embed="rId6">
            <a:extLst>
              <a:ext uri="{28A0092B-C50C-407E-A947-70E740481C1C}">
                <a14:useLocalDpi xmlns:a14="http://schemas.microsoft.com/office/drawing/2010/main" val="0"/>
              </a:ext>
            </a:extLst>
          </a:blip>
          <a:srcRect r="10789"/>
          <a:stretch/>
        </p:blipFill>
        <p:spPr bwMode="auto">
          <a:xfrm>
            <a:off x="5983218" y="3218259"/>
            <a:ext cx="2703582" cy="1685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69507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2800" b="1" dirty="0" smtClean="0">
                <a:solidFill>
                  <a:schemeClr val="bg1"/>
                </a:solidFill>
                <a:latin typeface="Tahoma" pitchFamily="34" charset="0"/>
                <a:ea typeface="Tahoma" pitchFamily="34" charset="0"/>
                <a:cs typeface="Tahoma" pitchFamily="34" charset="0"/>
              </a:rPr>
              <a:t> </a:t>
            </a:r>
            <a:r>
              <a:rPr lang="en-US" sz="2800" b="1" dirty="0">
                <a:solidFill>
                  <a:schemeClr val="bg1"/>
                </a:solidFill>
                <a:latin typeface="Tahoma" pitchFamily="34" charset="0"/>
                <a:ea typeface="Tahoma" pitchFamily="34" charset="0"/>
                <a:cs typeface="Tahoma" pitchFamily="34" charset="0"/>
              </a:rPr>
              <a:t>4</a:t>
            </a:r>
            <a:r>
              <a:rPr lang="en-US" sz="2800" b="1" dirty="0" smtClean="0">
                <a:solidFill>
                  <a:schemeClr val="bg1"/>
                </a:solidFill>
                <a:latin typeface="Tahoma" pitchFamily="34" charset="0"/>
                <a:ea typeface="Tahoma" pitchFamily="34" charset="0"/>
                <a:cs typeface="Tahoma" pitchFamily="34" charset="0"/>
              </a:rPr>
              <a:t>. CÁC THÔNG SỐ CƠ BẢN ĐTĐ</a:t>
            </a:r>
            <a:endParaRPr lang="en-US" sz="2800" b="1" dirty="0">
              <a:solidFill>
                <a:schemeClr val="bg1"/>
              </a:solidFill>
              <a:latin typeface="Tahoma" pitchFamily="34" charset="0"/>
              <a:ea typeface="Tahoma" pitchFamily="34" charset="0"/>
              <a:cs typeface="Tahoma" pitchFamily="34" charset="0"/>
            </a:endParaRPr>
          </a:p>
        </p:txBody>
      </p:sp>
      <p:pic>
        <p:nvPicPr>
          <p:cNvPr id="7" name="Picture 2" descr="C:\Users\VN-Pro\Desktop\Quy chuan Logo Cao Dang y Bach Mai_nho.jpg"/>
          <p:cNvPicPr>
            <a:picLocks noChangeAspect="1" noChangeArrowheads="1"/>
          </p:cNvPicPr>
          <p:nvPr/>
        </p:nvPicPr>
        <p:blipFill>
          <a:blip r:embed="rId3"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3" descr="D:\ảnh\LOGO bachmai.jpg"/>
          <p:cNvPicPr>
            <a:picLocks noChangeAspect="1" noChangeArrowheads="1"/>
          </p:cNvPicPr>
          <p:nvPr/>
        </p:nvPicPr>
        <p:blipFill>
          <a:blip r:embed="rId4"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Subtitle 2"/>
          <p:cNvSpPr>
            <a:spLocks noGrp="1"/>
          </p:cNvSpPr>
          <p:nvPr>
            <p:ph type="subTitle" idx="1"/>
          </p:nvPr>
        </p:nvSpPr>
        <p:spPr>
          <a:xfrm>
            <a:off x="0" y="742950"/>
            <a:ext cx="8892480" cy="4400550"/>
          </a:xfrm>
        </p:spPr>
        <p:txBody>
          <a:bodyPr>
            <a:noAutofit/>
          </a:bodyPr>
          <a:lstStyle/>
          <a:p>
            <a:pPr marL="876300" indent="-514350" algn="just">
              <a:lnSpc>
                <a:spcPct val="150000"/>
              </a:lnSpc>
              <a:spcBef>
                <a:spcPts val="0"/>
              </a:spcBef>
              <a:tabLst>
                <a:tab pos="228600" algn="l"/>
              </a:tabLst>
            </a:pPr>
            <a:r>
              <a:rPr lang="en-US" sz="2400" b="1" i="1" dirty="0" smtClean="0">
                <a:solidFill>
                  <a:srgbClr val="FF0000"/>
                </a:solidFill>
                <a:latin typeface="Arial" pitchFamily="34" charset="0"/>
                <a:cs typeface="Arial" pitchFamily="34" charset="0"/>
              </a:rPr>
              <a:t>4.2. </a:t>
            </a:r>
            <a:r>
              <a:rPr lang="en-US" sz="2400" b="1" i="1" dirty="0" err="1" smtClean="0">
                <a:solidFill>
                  <a:srgbClr val="FF0000"/>
                </a:solidFill>
                <a:latin typeface="Arial" pitchFamily="34" charset="0"/>
                <a:cs typeface="Arial" pitchFamily="34" charset="0"/>
              </a:rPr>
              <a:t>Các</a:t>
            </a:r>
            <a:r>
              <a:rPr lang="en-US" sz="2400" b="1" i="1" dirty="0" smtClean="0">
                <a:solidFill>
                  <a:srgbClr val="FF0000"/>
                </a:solidFill>
                <a:latin typeface="Arial" pitchFamily="34" charset="0"/>
                <a:cs typeface="Arial" pitchFamily="34" charset="0"/>
              </a:rPr>
              <a:t> </a:t>
            </a:r>
            <a:r>
              <a:rPr lang="en-US" sz="2400" b="1" i="1" dirty="0" err="1" smtClean="0">
                <a:solidFill>
                  <a:srgbClr val="FF0000"/>
                </a:solidFill>
                <a:latin typeface="Arial" pitchFamily="34" charset="0"/>
                <a:cs typeface="Arial" pitchFamily="34" charset="0"/>
              </a:rPr>
              <a:t>chuyển</a:t>
            </a:r>
            <a:r>
              <a:rPr lang="en-US" sz="2400" b="1" i="1" dirty="0" smtClean="0">
                <a:solidFill>
                  <a:srgbClr val="FF0000"/>
                </a:solidFill>
                <a:latin typeface="Arial" pitchFamily="34" charset="0"/>
                <a:cs typeface="Arial" pitchFamily="34" charset="0"/>
              </a:rPr>
              <a:t> </a:t>
            </a:r>
            <a:r>
              <a:rPr lang="en-US" sz="2400" b="1" i="1" dirty="0" err="1" smtClean="0">
                <a:solidFill>
                  <a:srgbClr val="FF0000"/>
                </a:solidFill>
                <a:latin typeface="Arial" pitchFamily="34" charset="0"/>
                <a:cs typeface="Arial" pitchFamily="34" charset="0"/>
              </a:rPr>
              <a:t>đạo</a:t>
            </a:r>
            <a:r>
              <a:rPr lang="vi-VN" sz="2400" b="1" i="1" dirty="0" smtClean="0">
                <a:solidFill>
                  <a:srgbClr val="FF0000"/>
                </a:solidFill>
                <a:latin typeface="Arial" pitchFamily="34" charset="0"/>
                <a:cs typeface="Arial" pitchFamily="34" charset="0"/>
              </a:rPr>
              <a:t>:</a:t>
            </a:r>
            <a:r>
              <a:rPr lang="en-US" sz="2400" b="1" i="1" dirty="0" smtClean="0">
                <a:solidFill>
                  <a:srgbClr val="FF0000"/>
                </a:solidFill>
                <a:latin typeface="Arial" pitchFamily="34" charset="0"/>
                <a:cs typeface="Arial" pitchFamily="34" charset="0"/>
              </a:rPr>
              <a:t> 12 </a:t>
            </a:r>
            <a:r>
              <a:rPr lang="en-US" sz="2400" b="1" i="1" dirty="0" err="1" smtClean="0">
                <a:solidFill>
                  <a:srgbClr val="FF0000"/>
                </a:solidFill>
                <a:latin typeface="Arial" pitchFamily="34" charset="0"/>
                <a:cs typeface="Arial" pitchFamily="34" charset="0"/>
              </a:rPr>
              <a:t>chuyển</a:t>
            </a:r>
            <a:r>
              <a:rPr lang="en-US" sz="2400" b="1" i="1" dirty="0" smtClean="0">
                <a:solidFill>
                  <a:srgbClr val="FF0000"/>
                </a:solidFill>
                <a:latin typeface="Arial" pitchFamily="34" charset="0"/>
                <a:cs typeface="Arial" pitchFamily="34" charset="0"/>
              </a:rPr>
              <a:t> </a:t>
            </a:r>
            <a:r>
              <a:rPr lang="en-US" sz="2400" b="1" i="1" dirty="0" err="1" smtClean="0">
                <a:solidFill>
                  <a:srgbClr val="FF0000"/>
                </a:solidFill>
                <a:latin typeface="Arial" pitchFamily="34" charset="0"/>
                <a:cs typeface="Arial" pitchFamily="34" charset="0"/>
              </a:rPr>
              <a:t>đạo</a:t>
            </a:r>
            <a:endParaRPr lang="pt-BR" sz="2400" b="1" i="1" dirty="0" smtClean="0">
              <a:solidFill>
                <a:srgbClr val="FF0000"/>
              </a:solidFill>
              <a:latin typeface="Arial" pitchFamily="34" charset="0"/>
              <a:cs typeface="Arial" pitchFamily="34" charset="0"/>
            </a:endParaRPr>
          </a:p>
          <a:p>
            <a:pPr marL="933450" indent="-571500" algn="just">
              <a:spcBef>
                <a:spcPts val="0"/>
              </a:spcBef>
              <a:buFont typeface="Arial" panose="020B0604020202020204" pitchFamily="34" charset="0"/>
              <a:buChar char="•"/>
              <a:tabLst>
                <a:tab pos="228600" algn="l"/>
              </a:tabLst>
            </a:pPr>
            <a:r>
              <a:rPr lang="vi-VN" sz="2800" dirty="0" smtClean="0">
                <a:solidFill>
                  <a:srgbClr val="0000FF"/>
                </a:solidFill>
                <a:cs typeface="Arial" pitchFamily="34" charset="0"/>
              </a:rPr>
              <a:t>6 </a:t>
            </a:r>
            <a:r>
              <a:rPr lang="vi-VN" sz="2800" dirty="0">
                <a:solidFill>
                  <a:srgbClr val="0000FF"/>
                </a:solidFill>
                <a:cs typeface="Arial" pitchFamily="34" charset="0"/>
              </a:rPr>
              <a:t>chuyển đạo ngoại biên: </a:t>
            </a:r>
            <a:r>
              <a:rPr lang="en-US" sz="2800" dirty="0" smtClean="0">
                <a:solidFill>
                  <a:srgbClr val="FF00FF"/>
                </a:solidFill>
                <a:cs typeface="Arial" pitchFamily="34" charset="0"/>
              </a:rPr>
              <a:t>3 </a:t>
            </a:r>
            <a:r>
              <a:rPr lang="en-US" sz="2800" dirty="0" err="1" smtClean="0">
                <a:solidFill>
                  <a:srgbClr val="FF00FF"/>
                </a:solidFill>
                <a:cs typeface="Arial" pitchFamily="34" charset="0"/>
              </a:rPr>
              <a:t>chuyển</a:t>
            </a:r>
            <a:r>
              <a:rPr lang="en-US" sz="2800" dirty="0" smtClean="0">
                <a:solidFill>
                  <a:srgbClr val="FF00FF"/>
                </a:solidFill>
                <a:cs typeface="Arial" pitchFamily="34" charset="0"/>
              </a:rPr>
              <a:t> </a:t>
            </a:r>
            <a:r>
              <a:rPr lang="en-US" sz="2800" dirty="0" err="1" smtClean="0">
                <a:solidFill>
                  <a:srgbClr val="FF00FF"/>
                </a:solidFill>
                <a:cs typeface="Arial" pitchFamily="34" charset="0"/>
              </a:rPr>
              <a:t>đạo</a:t>
            </a:r>
            <a:r>
              <a:rPr lang="en-US" sz="2800" dirty="0" smtClean="0">
                <a:solidFill>
                  <a:srgbClr val="FF00FF"/>
                </a:solidFill>
                <a:cs typeface="Arial" pitchFamily="34" charset="0"/>
              </a:rPr>
              <a:t> </a:t>
            </a:r>
            <a:r>
              <a:rPr lang="en-US" sz="2800" dirty="0" err="1" smtClean="0">
                <a:solidFill>
                  <a:srgbClr val="FF00FF"/>
                </a:solidFill>
                <a:cs typeface="Arial" pitchFamily="34" charset="0"/>
              </a:rPr>
              <a:t>lưỡng</a:t>
            </a:r>
            <a:r>
              <a:rPr lang="en-US" sz="2800" dirty="0" smtClean="0">
                <a:solidFill>
                  <a:srgbClr val="FF00FF"/>
                </a:solidFill>
                <a:cs typeface="Arial" pitchFamily="34" charset="0"/>
              </a:rPr>
              <a:t> </a:t>
            </a:r>
            <a:r>
              <a:rPr lang="en-US" sz="2800" dirty="0" err="1" smtClean="0">
                <a:solidFill>
                  <a:srgbClr val="FF00FF"/>
                </a:solidFill>
                <a:cs typeface="Arial" pitchFamily="34" charset="0"/>
              </a:rPr>
              <a:t>cực</a:t>
            </a:r>
            <a:endParaRPr lang="vi-VN" sz="2800" dirty="0">
              <a:solidFill>
                <a:srgbClr val="FF00FF"/>
              </a:solidFill>
              <a:cs typeface="Arial" pitchFamily="34" charset="0"/>
            </a:endParaRPr>
          </a:p>
          <a:p>
            <a:pPr marL="1276350" lvl="1" indent="-457200" algn="just">
              <a:spcBef>
                <a:spcPts val="0"/>
              </a:spcBef>
              <a:buFont typeface="Wingdings" panose="05000000000000000000" pitchFamily="2" charset="2"/>
              <a:buChar char="ü"/>
              <a:tabLst>
                <a:tab pos="228600" algn="l"/>
              </a:tabLst>
            </a:pPr>
            <a:r>
              <a:rPr lang="vi-VN" sz="2400" dirty="0" smtClean="0">
                <a:solidFill>
                  <a:srgbClr val="0000FF"/>
                </a:solidFill>
                <a:cs typeface="Arial" pitchFamily="34" charset="0"/>
              </a:rPr>
              <a:t>DI </a:t>
            </a:r>
            <a:r>
              <a:rPr lang="vi-VN" sz="2400" dirty="0">
                <a:solidFill>
                  <a:srgbClr val="0000FF"/>
                </a:solidFill>
                <a:cs typeface="Arial" pitchFamily="34" charset="0"/>
              </a:rPr>
              <a:t>(chuyển đạo ghi ở tay phải – tay trái); </a:t>
            </a:r>
          </a:p>
          <a:p>
            <a:pPr marL="1276350" lvl="1" indent="-457200" algn="just">
              <a:spcBef>
                <a:spcPts val="0"/>
              </a:spcBef>
              <a:buFont typeface="Wingdings" panose="05000000000000000000" pitchFamily="2" charset="2"/>
              <a:buChar char="ü"/>
              <a:tabLst>
                <a:tab pos="228600" algn="l"/>
              </a:tabLst>
            </a:pPr>
            <a:r>
              <a:rPr lang="vi-VN" sz="2400" dirty="0" smtClean="0">
                <a:solidFill>
                  <a:srgbClr val="0000FF"/>
                </a:solidFill>
                <a:cs typeface="Arial" pitchFamily="34" charset="0"/>
              </a:rPr>
              <a:t>DII </a:t>
            </a:r>
            <a:r>
              <a:rPr lang="vi-VN" sz="2400" dirty="0">
                <a:solidFill>
                  <a:srgbClr val="0000FF"/>
                </a:solidFill>
                <a:cs typeface="Arial" pitchFamily="34" charset="0"/>
              </a:rPr>
              <a:t>(chuyển đạo ghi ở tay phải – chân trái); </a:t>
            </a:r>
          </a:p>
          <a:p>
            <a:pPr marL="1276350" lvl="1" indent="-457200" algn="just">
              <a:spcBef>
                <a:spcPts val="0"/>
              </a:spcBef>
              <a:buFont typeface="Wingdings" panose="05000000000000000000" pitchFamily="2" charset="2"/>
              <a:buChar char="ü"/>
              <a:tabLst>
                <a:tab pos="228600" algn="l"/>
              </a:tabLst>
            </a:pPr>
            <a:r>
              <a:rPr lang="vi-VN" sz="2400" dirty="0" smtClean="0">
                <a:solidFill>
                  <a:srgbClr val="0000FF"/>
                </a:solidFill>
                <a:cs typeface="Arial" pitchFamily="34" charset="0"/>
              </a:rPr>
              <a:t>DIII </a:t>
            </a:r>
            <a:r>
              <a:rPr lang="vi-VN" sz="2400" dirty="0">
                <a:solidFill>
                  <a:srgbClr val="0000FF"/>
                </a:solidFill>
                <a:cs typeface="Arial" pitchFamily="34" charset="0"/>
              </a:rPr>
              <a:t>(chuyển đạo ghi ở tay trái – chân trái)</a:t>
            </a:r>
          </a:p>
          <a:p>
            <a:pPr marL="361950" algn="just">
              <a:lnSpc>
                <a:spcPct val="150000"/>
              </a:lnSpc>
              <a:spcBef>
                <a:spcPts val="0"/>
              </a:spcBef>
              <a:tabLst>
                <a:tab pos="228600" algn="l"/>
              </a:tabLst>
            </a:pPr>
            <a:endParaRPr lang="vi-VN" sz="3600" dirty="0">
              <a:solidFill>
                <a:srgbClr val="0000FF"/>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4EAF65A9-22AB-466A-842E-C5BF9E56D958}" type="slidenum">
              <a:rPr lang="en-US" smtClean="0"/>
              <a:pPr/>
              <a:t>15</a:t>
            </a:fld>
            <a:endParaRPr lang="en-US"/>
          </a:p>
        </p:txBody>
      </p:sp>
      <p:pic>
        <p:nvPicPr>
          <p:cNvPr id="11" name="Picture 10" descr="D:\Anh TL\Dien tim do 3.jpg"/>
          <p:cNvPicPr/>
          <p:nvPr/>
        </p:nvPicPr>
        <p:blipFill rotWithShape="1">
          <a:blip r:embed="rId5"/>
          <a:srcRect l="26506" t="31579" r="27523" b="45263"/>
          <a:stretch/>
        </p:blipFill>
        <p:spPr bwMode="auto">
          <a:xfrm>
            <a:off x="2267744" y="2859782"/>
            <a:ext cx="4079776" cy="21813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272108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2800" b="1" dirty="0" smtClean="0">
                <a:solidFill>
                  <a:schemeClr val="bg1"/>
                </a:solidFill>
                <a:latin typeface="Tahoma" pitchFamily="34" charset="0"/>
                <a:ea typeface="Tahoma" pitchFamily="34" charset="0"/>
                <a:cs typeface="Tahoma" pitchFamily="34" charset="0"/>
              </a:rPr>
              <a:t> </a:t>
            </a:r>
            <a:r>
              <a:rPr lang="en-US" sz="2800" b="1" dirty="0">
                <a:solidFill>
                  <a:schemeClr val="bg1"/>
                </a:solidFill>
                <a:latin typeface="Tahoma" pitchFamily="34" charset="0"/>
                <a:ea typeface="Tahoma" pitchFamily="34" charset="0"/>
                <a:cs typeface="Tahoma" pitchFamily="34" charset="0"/>
              </a:rPr>
              <a:t>4</a:t>
            </a:r>
            <a:r>
              <a:rPr lang="en-US" sz="2800" b="1" dirty="0" smtClean="0">
                <a:solidFill>
                  <a:schemeClr val="bg1"/>
                </a:solidFill>
                <a:latin typeface="Tahoma" pitchFamily="34" charset="0"/>
                <a:ea typeface="Tahoma" pitchFamily="34" charset="0"/>
                <a:cs typeface="Tahoma" pitchFamily="34" charset="0"/>
              </a:rPr>
              <a:t>. CÁC THÔNG SỐ CƠ BẢN ĐTĐ</a:t>
            </a:r>
            <a:endParaRPr lang="en-US" sz="2800" b="1" dirty="0">
              <a:solidFill>
                <a:schemeClr val="bg1"/>
              </a:solidFill>
              <a:latin typeface="Tahoma" pitchFamily="34" charset="0"/>
              <a:ea typeface="Tahoma" pitchFamily="34" charset="0"/>
              <a:cs typeface="Tahoma" pitchFamily="34" charset="0"/>
            </a:endParaRPr>
          </a:p>
        </p:txBody>
      </p:sp>
      <p:pic>
        <p:nvPicPr>
          <p:cNvPr id="7" name="Picture 2" descr="C:\Users\VN-Pro\Desktop\Quy chuan Logo Cao Dang y Bach Mai_nho.jpg"/>
          <p:cNvPicPr>
            <a:picLocks noChangeAspect="1" noChangeArrowheads="1"/>
          </p:cNvPicPr>
          <p:nvPr/>
        </p:nvPicPr>
        <p:blipFill>
          <a:blip r:embed="rId3"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3" descr="D:\ảnh\LOGO bachmai.jpg"/>
          <p:cNvPicPr>
            <a:picLocks noChangeAspect="1" noChangeArrowheads="1"/>
          </p:cNvPicPr>
          <p:nvPr/>
        </p:nvPicPr>
        <p:blipFill>
          <a:blip r:embed="rId4"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Subtitle 2"/>
          <p:cNvSpPr>
            <a:spLocks noGrp="1"/>
          </p:cNvSpPr>
          <p:nvPr>
            <p:ph type="subTitle" idx="1"/>
          </p:nvPr>
        </p:nvSpPr>
        <p:spPr>
          <a:xfrm>
            <a:off x="0" y="742950"/>
            <a:ext cx="8892480" cy="4400550"/>
          </a:xfrm>
        </p:spPr>
        <p:txBody>
          <a:bodyPr>
            <a:noAutofit/>
          </a:bodyPr>
          <a:lstStyle/>
          <a:p>
            <a:pPr marL="876300" indent="-514350" algn="just">
              <a:lnSpc>
                <a:spcPct val="150000"/>
              </a:lnSpc>
              <a:spcBef>
                <a:spcPts val="0"/>
              </a:spcBef>
              <a:tabLst>
                <a:tab pos="228600" algn="l"/>
              </a:tabLst>
            </a:pPr>
            <a:r>
              <a:rPr lang="en-US" sz="2400" b="1" i="1" dirty="0" smtClean="0">
                <a:solidFill>
                  <a:srgbClr val="FF0000"/>
                </a:solidFill>
                <a:latin typeface="Arial" pitchFamily="34" charset="0"/>
                <a:cs typeface="Arial" pitchFamily="34" charset="0"/>
              </a:rPr>
              <a:t>4.2. </a:t>
            </a:r>
            <a:r>
              <a:rPr lang="en-US" sz="2400" b="1" i="1" dirty="0" err="1" smtClean="0">
                <a:solidFill>
                  <a:srgbClr val="FF0000"/>
                </a:solidFill>
                <a:latin typeface="Arial" pitchFamily="34" charset="0"/>
                <a:cs typeface="Arial" pitchFamily="34" charset="0"/>
              </a:rPr>
              <a:t>Các</a:t>
            </a:r>
            <a:r>
              <a:rPr lang="en-US" sz="2400" b="1" i="1" dirty="0" smtClean="0">
                <a:solidFill>
                  <a:srgbClr val="FF0000"/>
                </a:solidFill>
                <a:latin typeface="Arial" pitchFamily="34" charset="0"/>
                <a:cs typeface="Arial" pitchFamily="34" charset="0"/>
              </a:rPr>
              <a:t> </a:t>
            </a:r>
            <a:r>
              <a:rPr lang="en-US" sz="2400" b="1" i="1" dirty="0" err="1" smtClean="0">
                <a:solidFill>
                  <a:srgbClr val="FF0000"/>
                </a:solidFill>
                <a:latin typeface="Arial" pitchFamily="34" charset="0"/>
                <a:cs typeface="Arial" pitchFamily="34" charset="0"/>
              </a:rPr>
              <a:t>chuyển</a:t>
            </a:r>
            <a:r>
              <a:rPr lang="en-US" sz="2400" b="1" i="1" dirty="0" smtClean="0">
                <a:solidFill>
                  <a:srgbClr val="FF0000"/>
                </a:solidFill>
                <a:latin typeface="Arial" pitchFamily="34" charset="0"/>
                <a:cs typeface="Arial" pitchFamily="34" charset="0"/>
              </a:rPr>
              <a:t> </a:t>
            </a:r>
            <a:r>
              <a:rPr lang="en-US" sz="2400" b="1" i="1" dirty="0" err="1" smtClean="0">
                <a:solidFill>
                  <a:srgbClr val="FF0000"/>
                </a:solidFill>
                <a:latin typeface="Arial" pitchFamily="34" charset="0"/>
                <a:cs typeface="Arial" pitchFamily="34" charset="0"/>
              </a:rPr>
              <a:t>đạo</a:t>
            </a:r>
            <a:r>
              <a:rPr lang="vi-VN" sz="2400" b="1" i="1" dirty="0" smtClean="0">
                <a:solidFill>
                  <a:srgbClr val="FF0000"/>
                </a:solidFill>
                <a:latin typeface="Arial" pitchFamily="34" charset="0"/>
                <a:cs typeface="Arial" pitchFamily="34" charset="0"/>
              </a:rPr>
              <a:t>:</a:t>
            </a:r>
            <a:r>
              <a:rPr lang="en-US" sz="2400" b="1" i="1" dirty="0" smtClean="0">
                <a:solidFill>
                  <a:srgbClr val="FF0000"/>
                </a:solidFill>
                <a:latin typeface="Arial" pitchFamily="34" charset="0"/>
                <a:cs typeface="Arial" pitchFamily="34" charset="0"/>
              </a:rPr>
              <a:t> 12 </a:t>
            </a:r>
            <a:r>
              <a:rPr lang="en-US" sz="2400" b="1" i="1" dirty="0" err="1" smtClean="0">
                <a:solidFill>
                  <a:srgbClr val="FF0000"/>
                </a:solidFill>
                <a:latin typeface="Arial" pitchFamily="34" charset="0"/>
                <a:cs typeface="Arial" pitchFamily="34" charset="0"/>
              </a:rPr>
              <a:t>chuyển</a:t>
            </a:r>
            <a:r>
              <a:rPr lang="en-US" sz="2400" b="1" i="1" dirty="0" smtClean="0">
                <a:solidFill>
                  <a:srgbClr val="FF0000"/>
                </a:solidFill>
                <a:latin typeface="Arial" pitchFamily="34" charset="0"/>
                <a:cs typeface="Arial" pitchFamily="34" charset="0"/>
              </a:rPr>
              <a:t> </a:t>
            </a:r>
            <a:r>
              <a:rPr lang="en-US" sz="2400" b="1" i="1" dirty="0" err="1" smtClean="0">
                <a:solidFill>
                  <a:srgbClr val="FF0000"/>
                </a:solidFill>
                <a:latin typeface="Arial" pitchFamily="34" charset="0"/>
                <a:cs typeface="Arial" pitchFamily="34" charset="0"/>
              </a:rPr>
              <a:t>đạo</a:t>
            </a:r>
            <a:endParaRPr lang="pt-BR" sz="2400" b="1" i="1" dirty="0" smtClean="0">
              <a:solidFill>
                <a:srgbClr val="FF0000"/>
              </a:solidFill>
              <a:latin typeface="Arial" pitchFamily="34" charset="0"/>
              <a:cs typeface="Arial" pitchFamily="34" charset="0"/>
            </a:endParaRPr>
          </a:p>
          <a:p>
            <a:pPr marL="933450" indent="-571500" algn="just">
              <a:spcBef>
                <a:spcPts val="0"/>
              </a:spcBef>
              <a:buFont typeface="Arial" panose="020B0604020202020204" pitchFamily="34" charset="0"/>
              <a:buChar char="•"/>
              <a:tabLst>
                <a:tab pos="228600" algn="l"/>
              </a:tabLst>
            </a:pPr>
            <a:r>
              <a:rPr lang="vi-VN" sz="2800" dirty="0" smtClean="0">
                <a:solidFill>
                  <a:srgbClr val="0000FF"/>
                </a:solidFill>
                <a:cs typeface="Arial" pitchFamily="34" charset="0"/>
              </a:rPr>
              <a:t>6 </a:t>
            </a:r>
            <a:r>
              <a:rPr lang="vi-VN" sz="2800" dirty="0">
                <a:solidFill>
                  <a:srgbClr val="0000FF"/>
                </a:solidFill>
                <a:cs typeface="Arial" pitchFamily="34" charset="0"/>
              </a:rPr>
              <a:t>chuyển đạo ngoại biên: </a:t>
            </a:r>
            <a:r>
              <a:rPr lang="en-US" sz="2800" dirty="0" smtClean="0">
                <a:solidFill>
                  <a:srgbClr val="FF00FF"/>
                </a:solidFill>
                <a:cs typeface="Arial" pitchFamily="34" charset="0"/>
              </a:rPr>
              <a:t>3 </a:t>
            </a:r>
            <a:r>
              <a:rPr lang="en-US" sz="2800" dirty="0" err="1" smtClean="0">
                <a:solidFill>
                  <a:srgbClr val="FF00FF"/>
                </a:solidFill>
                <a:cs typeface="Arial" pitchFamily="34" charset="0"/>
              </a:rPr>
              <a:t>chuyển</a:t>
            </a:r>
            <a:r>
              <a:rPr lang="en-US" sz="2800" dirty="0" smtClean="0">
                <a:solidFill>
                  <a:srgbClr val="FF00FF"/>
                </a:solidFill>
                <a:cs typeface="Arial" pitchFamily="34" charset="0"/>
              </a:rPr>
              <a:t> </a:t>
            </a:r>
            <a:r>
              <a:rPr lang="en-US" sz="2800" dirty="0" err="1" smtClean="0">
                <a:solidFill>
                  <a:srgbClr val="FF00FF"/>
                </a:solidFill>
                <a:cs typeface="Arial" pitchFamily="34" charset="0"/>
              </a:rPr>
              <a:t>đạo</a:t>
            </a:r>
            <a:r>
              <a:rPr lang="en-US" sz="2800" dirty="0" smtClean="0">
                <a:solidFill>
                  <a:srgbClr val="FF00FF"/>
                </a:solidFill>
                <a:cs typeface="Arial" pitchFamily="34" charset="0"/>
              </a:rPr>
              <a:t> </a:t>
            </a:r>
            <a:r>
              <a:rPr lang="en-US" sz="2800" dirty="0" err="1" smtClean="0">
                <a:solidFill>
                  <a:srgbClr val="FF00FF"/>
                </a:solidFill>
                <a:cs typeface="Arial" pitchFamily="34" charset="0"/>
              </a:rPr>
              <a:t>đơn</a:t>
            </a:r>
            <a:r>
              <a:rPr lang="en-US" sz="2800" dirty="0" smtClean="0">
                <a:solidFill>
                  <a:srgbClr val="FF00FF"/>
                </a:solidFill>
                <a:cs typeface="Arial" pitchFamily="34" charset="0"/>
              </a:rPr>
              <a:t> </a:t>
            </a:r>
            <a:r>
              <a:rPr lang="en-US" sz="2800" dirty="0" err="1" smtClean="0">
                <a:solidFill>
                  <a:srgbClr val="FF00FF"/>
                </a:solidFill>
                <a:cs typeface="Arial" pitchFamily="34" charset="0"/>
              </a:rPr>
              <a:t>cực</a:t>
            </a:r>
            <a:endParaRPr lang="vi-VN" sz="2800" dirty="0">
              <a:solidFill>
                <a:srgbClr val="FF00FF"/>
              </a:solidFill>
              <a:cs typeface="Arial" pitchFamily="34" charset="0"/>
            </a:endParaRPr>
          </a:p>
          <a:p>
            <a:pPr marL="1276350" lvl="1" indent="-457200" algn="just">
              <a:spcBef>
                <a:spcPts val="0"/>
              </a:spcBef>
              <a:buFont typeface="Wingdings" panose="05000000000000000000" pitchFamily="2" charset="2"/>
              <a:buChar char="ü"/>
              <a:tabLst>
                <a:tab pos="228600" algn="l"/>
              </a:tabLst>
            </a:pPr>
            <a:r>
              <a:rPr lang="vi-VN" sz="2400" dirty="0" smtClean="0">
                <a:solidFill>
                  <a:srgbClr val="0000FF"/>
                </a:solidFill>
                <a:cs typeface="Arial" pitchFamily="34" charset="0"/>
              </a:rPr>
              <a:t>aVR </a:t>
            </a:r>
            <a:r>
              <a:rPr lang="vi-VN" sz="2400" dirty="0">
                <a:solidFill>
                  <a:srgbClr val="0000FF"/>
                </a:solidFill>
                <a:cs typeface="Arial" pitchFamily="34" charset="0"/>
              </a:rPr>
              <a:t>(chuyển đạo ghi ở cổ tay phải</a:t>
            </a:r>
            <a:r>
              <a:rPr lang="vi-VN" sz="2400" dirty="0" smtClean="0">
                <a:solidFill>
                  <a:srgbClr val="0000FF"/>
                </a:solidFill>
                <a:cs typeface="Arial" pitchFamily="34" charset="0"/>
              </a:rPr>
              <a:t>);</a:t>
            </a:r>
            <a:r>
              <a:rPr lang="en-US" sz="2400" dirty="0" smtClean="0">
                <a:solidFill>
                  <a:srgbClr val="0000FF"/>
                </a:solidFill>
                <a:cs typeface="Arial" pitchFamily="34" charset="0"/>
              </a:rPr>
              <a:t> </a:t>
            </a:r>
            <a:r>
              <a:rPr lang="en-US" sz="2400" dirty="0" err="1" smtClean="0">
                <a:solidFill>
                  <a:srgbClr val="0000FF"/>
                </a:solidFill>
                <a:cs typeface="Arial" pitchFamily="34" charset="0"/>
              </a:rPr>
              <a:t>điện</a:t>
            </a:r>
            <a:r>
              <a:rPr lang="en-US" sz="2400" dirty="0" smtClean="0">
                <a:solidFill>
                  <a:srgbClr val="0000FF"/>
                </a:solidFill>
                <a:cs typeface="Arial" pitchFamily="34" charset="0"/>
              </a:rPr>
              <a:t> </a:t>
            </a:r>
            <a:r>
              <a:rPr lang="en-US" sz="2400" dirty="0" err="1" smtClean="0">
                <a:solidFill>
                  <a:srgbClr val="0000FF"/>
                </a:solidFill>
                <a:cs typeface="Arial" pitchFamily="34" charset="0"/>
              </a:rPr>
              <a:t>cực</a:t>
            </a:r>
            <a:r>
              <a:rPr lang="en-US" sz="2400" dirty="0" smtClean="0">
                <a:solidFill>
                  <a:srgbClr val="0000FF"/>
                </a:solidFill>
                <a:cs typeface="Arial" pitchFamily="34" charset="0"/>
              </a:rPr>
              <a:t> </a:t>
            </a:r>
            <a:r>
              <a:rPr lang="en-US" sz="2400" dirty="0" err="1" smtClean="0">
                <a:solidFill>
                  <a:srgbClr val="FF0000"/>
                </a:solidFill>
                <a:cs typeface="Arial" pitchFamily="34" charset="0"/>
              </a:rPr>
              <a:t>Màu</a:t>
            </a:r>
            <a:r>
              <a:rPr lang="en-US" sz="2400" dirty="0" smtClean="0">
                <a:solidFill>
                  <a:srgbClr val="FF0000"/>
                </a:solidFill>
                <a:cs typeface="Arial" pitchFamily="34" charset="0"/>
              </a:rPr>
              <a:t> </a:t>
            </a:r>
            <a:r>
              <a:rPr lang="en-US" sz="2400" dirty="0" err="1" smtClean="0">
                <a:solidFill>
                  <a:srgbClr val="FF0000"/>
                </a:solidFill>
                <a:cs typeface="Arial" pitchFamily="34" charset="0"/>
              </a:rPr>
              <a:t>đỏ</a:t>
            </a:r>
            <a:r>
              <a:rPr lang="vi-VN" sz="2400" dirty="0" smtClean="0">
                <a:solidFill>
                  <a:srgbClr val="FF0000"/>
                </a:solidFill>
                <a:cs typeface="Arial" pitchFamily="34" charset="0"/>
              </a:rPr>
              <a:t> </a:t>
            </a:r>
            <a:endParaRPr lang="vi-VN" sz="2400" dirty="0">
              <a:solidFill>
                <a:srgbClr val="FF0000"/>
              </a:solidFill>
              <a:cs typeface="Arial" pitchFamily="34" charset="0"/>
            </a:endParaRPr>
          </a:p>
          <a:p>
            <a:pPr marL="1276350" lvl="1" indent="-457200" algn="just">
              <a:spcBef>
                <a:spcPts val="0"/>
              </a:spcBef>
              <a:buFont typeface="Wingdings" panose="05000000000000000000" pitchFamily="2" charset="2"/>
              <a:buChar char="ü"/>
              <a:tabLst>
                <a:tab pos="228600" algn="l"/>
              </a:tabLst>
            </a:pPr>
            <a:r>
              <a:rPr lang="vi-VN" sz="2400" dirty="0" smtClean="0">
                <a:solidFill>
                  <a:srgbClr val="0000FF"/>
                </a:solidFill>
                <a:cs typeface="Arial" pitchFamily="34" charset="0"/>
              </a:rPr>
              <a:t>aVL </a:t>
            </a:r>
            <a:r>
              <a:rPr lang="vi-VN" sz="2400" dirty="0">
                <a:solidFill>
                  <a:srgbClr val="0000FF"/>
                </a:solidFill>
                <a:cs typeface="Arial" pitchFamily="34" charset="0"/>
              </a:rPr>
              <a:t>(chuyển đạo ghi ở cổ tay trái</a:t>
            </a:r>
            <a:r>
              <a:rPr lang="vi-VN" sz="2400" dirty="0" smtClean="0">
                <a:solidFill>
                  <a:srgbClr val="0000FF"/>
                </a:solidFill>
                <a:cs typeface="Arial" pitchFamily="34" charset="0"/>
              </a:rPr>
              <a:t>);</a:t>
            </a:r>
            <a:r>
              <a:rPr lang="en-US" sz="2400" dirty="0">
                <a:solidFill>
                  <a:srgbClr val="0000FF"/>
                </a:solidFill>
                <a:cs typeface="Arial" pitchFamily="34" charset="0"/>
              </a:rPr>
              <a:t> </a:t>
            </a:r>
            <a:r>
              <a:rPr lang="en-US" sz="2400" dirty="0" err="1">
                <a:solidFill>
                  <a:srgbClr val="0000FF"/>
                </a:solidFill>
                <a:cs typeface="Arial" pitchFamily="34" charset="0"/>
              </a:rPr>
              <a:t>điện</a:t>
            </a:r>
            <a:r>
              <a:rPr lang="en-US" sz="2400" dirty="0">
                <a:solidFill>
                  <a:srgbClr val="0000FF"/>
                </a:solidFill>
                <a:cs typeface="Arial" pitchFamily="34" charset="0"/>
              </a:rPr>
              <a:t> </a:t>
            </a:r>
            <a:r>
              <a:rPr lang="en-US" sz="2400" dirty="0" err="1">
                <a:solidFill>
                  <a:srgbClr val="0000FF"/>
                </a:solidFill>
                <a:cs typeface="Arial" pitchFamily="34" charset="0"/>
              </a:rPr>
              <a:t>cực</a:t>
            </a:r>
            <a:r>
              <a:rPr lang="vi-VN" sz="2400" dirty="0" smtClean="0">
                <a:solidFill>
                  <a:srgbClr val="0000FF"/>
                </a:solidFill>
                <a:cs typeface="Arial" pitchFamily="34" charset="0"/>
              </a:rPr>
              <a:t> </a:t>
            </a:r>
            <a:r>
              <a:rPr lang="en-US" sz="2400" dirty="0" err="1" smtClean="0">
                <a:solidFill>
                  <a:schemeClr val="accent6">
                    <a:lumMod val="75000"/>
                  </a:schemeClr>
                </a:solidFill>
                <a:cs typeface="Arial" pitchFamily="34" charset="0"/>
              </a:rPr>
              <a:t>Màu</a:t>
            </a:r>
            <a:r>
              <a:rPr lang="en-US" sz="2400" dirty="0" smtClean="0">
                <a:solidFill>
                  <a:schemeClr val="accent6">
                    <a:lumMod val="75000"/>
                  </a:schemeClr>
                </a:solidFill>
                <a:cs typeface="Arial" pitchFamily="34" charset="0"/>
              </a:rPr>
              <a:t> </a:t>
            </a:r>
            <a:r>
              <a:rPr lang="en-US" sz="2400" dirty="0" err="1" smtClean="0">
                <a:solidFill>
                  <a:schemeClr val="accent6">
                    <a:lumMod val="75000"/>
                  </a:schemeClr>
                </a:solidFill>
                <a:cs typeface="Arial" pitchFamily="34" charset="0"/>
              </a:rPr>
              <a:t>vàng</a:t>
            </a:r>
            <a:endParaRPr lang="vi-VN" sz="2400" dirty="0">
              <a:solidFill>
                <a:schemeClr val="accent6">
                  <a:lumMod val="75000"/>
                </a:schemeClr>
              </a:solidFill>
              <a:cs typeface="Arial" pitchFamily="34" charset="0"/>
            </a:endParaRPr>
          </a:p>
          <a:p>
            <a:pPr marL="1276350" lvl="1" indent="-457200" algn="just">
              <a:spcBef>
                <a:spcPts val="0"/>
              </a:spcBef>
              <a:buFont typeface="Wingdings" panose="05000000000000000000" pitchFamily="2" charset="2"/>
              <a:buChar char="ü"/>
              <a:tabLst>
                <a:tab pos="228600" algn="l"/>
              </a:tabLst>
            </a:pPr>
            <a:r>
              <a:rPr lang="vi-VN" sz="2400" dirty="0" smtClean="0">
                <a:solidFill>
                  <a:srgbClr val="0000FF"/>
                </a:solidFill>
                <a:cs typeface="Arial" pitchFamily="34" charset="0"/>
              </a:rPr>
              <a:t>aVF </a:t>
            </a:r>
            <a:r>
              <a:rPr lang="vi-VN" sz="2400" dirty="0">
                <a:solidFill>
                  <a:srgbClr val="0000FF"/>
                </a:solidFill>
                <a:cs typeface="Arial" pitchFamily="34" charset="0"/>
              </a:rPr>
              <a:t>(chuyển đạo ghi ở cổ chân trái</a:t>
            </a:r>
            <a:r>
              <a:rPr lang="vi-VN" sz="2400" dirty="0" smtClean="0">
                <a:solidFill>
                  <a:srgbClr val="0000FF"/>
                </a:solidFill>
                <a:cs typeface="Arial" pitchFamily="34" charset="0"/>
              </a:rPr>
              <a:t>)</a:t>
            </a:r>
            <a:r>
              <a:rPr lang="en-US" sz="2400" dirty="0">
                <a:solidFill>
                  <a:srgbClr val="0000FF"/>
                </a:solidFill>
                <a:cs typeface="Arial" pitchFamily="34" charset="0"/>
              </a:rPr>
              <a:t>; </a:t>
            </a:r>
            <a:r>
              <a:rPr lang="en-US" sz="2400" dirty="0" err="1">
                <a:solidFill>
                  <a:srgbClr val="0000FF"/>
                </a:solidFill>
                <a:cs typeface="Arial" pitchFamily="34" charset="0"/>
              </a:rPr>
              <a:t>điện</a:t>
            </a:r>
            <a:r>
              <a:rPr lang="en-US" sz="2400" dirty="0">
                <a:solidFill>
                  <a:srgbClr val="0000FF"/>
                </a:solidFill>
                <a:cs typeface="Arial" pitchFamily="34" charset="0"/>
              </a:rPr>
              <a:t> </a:t>
            </a:r>
            <a:r>
              <a:rPr lang="en-US" sz="2400" dirty="0" err="1">
                <a:solidFill>
                  <a:srgbClr val="0000FF"/>
                </a:solidFill>
                <a:cs typeface="Arial" pitchFamily="34" charset="0"/>
              </a:rPr>
              <a:t>cực</a:t>
            </a:r>
            <a:r>
              <a:rPr lang="en-US" sz="2400" dirty="0">
                <a:solidFill>
                  <a:srgbClr val="0000FF"/>
                </a:solidFill>
                <a:cs typeface="Arial" pitchFamily="34" charset="0"/>
              </a:rPr>
              <a:t> </a:t>
            </a:r>
            <a:r>
              <a:rPr lang="en-US" sz="2400" dirty="0" err="1" smtClean="0">
                <a:solidFill>
                  <a:srgbClr val="008000"/>
                </a:solidFill>
                <a:cs typeface="Arial" pitchFamily="34" charset="0"/>
              </a:rPr>
              <a:t>Màu</a:t>
            </a:r>
            <a:r>
              <a:rPr lang="en-US" sz="2400" dirty="0" smtClean="0">
                <a:solidFill>
                  <a:srgbClr val="008000"/>
                </a:solidFill>
                <a:cs typeface="Arial" pitchFamily="34" charset="0"/>
              </a:rPr>
              <a:t> </a:t>
            </a:r>
            <a:r>
              <a:rPr lang="en-US" sz="2400" dirty="0" err="1" smtClean="0">
                <a:solidFill>
                  <a:srgbClr val="008000"/>
                </a:solidFill>
                <a:cs typeface="Arial" pitchFamily="34" charset="0"/>
              </a:rPr>
              <a:t>Xanh</a:t>
            </a:r>
            <a:endParaRPr lang="vi-VN" sz="2400" dirty="0">
              <a:solidFill>
                <a:srgbClr val="008000"/>
              </a:solidFill>
              <a:cs typeface="Arial" pitchFamily="34" charset="0"/>
            </a:endParaRPr>
          </a:p>
          <a:p>
            <a:pPr marL="361950" algn="just">
              <a:lnSpc>
                <a:spcPct val="150000"/>
              </a:lnSpc>
              <a:spcBef>
                <a:spcPts val="0"/>
              </a:spcBef>
              <a:tabLst>
                <a:tab pos="228600" algn="l"/>
              </a:tabLst>
            </a:pPr>
            <a:endParaRPr lang="vi-VN" sz="3600" dirty="0">
              <a:solidFill>
                <a:srgbClr val="0000FF"/>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4EAF65A9-22AB-466A-842E-C5BF9E56D958}" type="slidenum">
              <a:rPr lang="en-US" smtClean="0"/>
              <a:pPr/>
              <a:t>16</a:t>
            </a:fld>
            <a:endParaRPr lang="en-US"/>
          </a:p>
        </p:txBody>
      </p:sp>
      <p:pic>
        <p:nvPicPr>
          <p:cNvPr id="9" name="Picture 8" descr="Káº¿t quáº£ hÃ¬nh áº£nh cho chuyá»n Äáº¡o avr, avl, avf"/>
          <p:cNvPicPr/>
          <p:nvPr/>
        </p:nvPicPr>
        <p:blipFill rotWithShape="1">
          <a:blip r:embed="rId5">
            <a:extLst>
              <a:ext uri="{28A0092B-C50C-407E-A947-70E740481C1C}">
                <a14:useLocalDpi xmlns:a14="http://schemas.microsoft.com/office/drawing/2010/main" val="0"/>
              </a:ext>
            </a:extLst>
          </a:blip>
          <a:srcRect t="34573" b="15076"/>
          <a:stretch/>
        </p:blipFill>
        <p:spPr bwMode="auto">
          <a:xfrm>
            <a:off x="1912620" y="2954139"/>
            <a:ext cx="5318760" cy="20097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127753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2800" b="1" dirty="0" smtClean="0">
                <a:solidFill>
                  <a:schemeClr val="bg1"/>
                </a:solidFill>
                <a:latin typeface="Tahoma" pitchFamily="34" charset="0"/>
                <a:ea typeface="Tahoma" pitchFamily="34" charset="0"/>
                <a:cs typeface="Tahoma" pitchFamily="34" charset="0"/>
              </a:rPr>
              <a:t> </a:t>
            </a:r>
            <a:r>
              <a:rPr lang="en-US" sz="2800" b="1" dirty="0">
                <a:solidFill>
                  <a:schemeClr val="bg1"/>
                </a:solidFill>
                <a:latin typeface="Tahoma" pitchFamily="34" charset="0"/>
                <a:ea typeface="Tahoma" pitchFamily="34" charset="0"/>
                <a:cs typeface="Tahoma" pitchFamily="34" charset="0"/>
              </a:rPr>
              <a:t>4</a:t>
            </a:r>
            <a:r>
              <a:rPr lang="en-US" sz="2800" b="1" dirty="0" smtClean="0">
                <a:solidFill>
                  <a:schemeClr val="bg1"/>
                </a:solidFill>
                <a:latin typeface="Tahoma" pitchFamily="34" charset="0"/>
                <a:ea typeface="Tahoma" pitchFamily="34" charset="0"/>
                <a:cs typeface="Tahoma" pitchFamily="34" charset="0"/>
              </a:rPr>
              <a:t>. CÁC THÔNG SỐ CƠ BẢN ĐTĐ</a:t>
            </a:r>
            <a:endParaRPr lang="en-US" sz="2800" b="1" dirty="0">
              <a:solidFill>
                <a:schemeClr val="bg1"/>
              </a:solidFill>
              <a:latin typeface="Tahoma" pitchFamily="34" charset="0"/>
              <a:ea typeface="Tahoma" pitchFamily="34" charset="0"/>
              <a:cs typeface="Tahoma" pitchFamily="34" charset="0"/>
            </a:endParaRPr>
          </a:p>
        </p:txBody>
      </p:sp>
      <p:pic>
        <p:nvPicPr>
          <p:cNvPr id="7" name="Picture 2" descr="C:\Users\VN-Pro\Desktop\Quy chuan Logo Cao Dang y Bach Mai_nho.jpg"/>
          <p:cNvPicPr>
            <a:picLocks noChangeAspect="1" noChangeArrowheads="1"/>
          </p:cNvPicPr>
          <p:nvPr/>
        </p:nvPicPr>
        <p:blipFill>
          <a:blip r:embed="rId3"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3" descr="D:\ảnh\LOGO bachmai.jpg"/>
          <p:cNvPicPr>
            <a:picLocks noChangeAspect="1" noChangeArrowheads="1"/>
          </p:cNvPicPr>
          <p:nvPr/>
        </p:nvPicPr>
        <p:blipFill>
          <a:blip r:embed="rId4"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Subtitle 2"/>
          <p:cNvSpPr>
            <a:spLocks noGrp="1"/>
          </p:cNvSpPr>
          <p:nvPr>
            <p:ph type="subTitle" idx="1"/>
          </p:nvPr>
        </p:nvSpPr>
        <p:spPr>
          <a:xfrm>
            <a:off x="0" y="742950"/>
            <a:ext cx="8892480" cy="4400550"/>
          </a:xfrm>
        </p:spPr>
        <p:txBody>
          <a:bodyPr>
            <a:noAutofit/>
          </a:bodyPr>
          <a:lstStyle/>
          <a:p>
            <a:pPr marL="876300" indent="-514350" algn="just">
              <a:lnSpc>
                <a:spcPct val="150000"/>
              </a:lnSpc>
              <a:spcBef>
                <a:spcPts val="0"/>
              </a:spcBef>
              <a:tabLst>
                <a:tab pos="228600" algn="l"/>
              </a:tabLst>
            </a:pPr>
            <a:r>
              <a:rPr lang="en-US" sz="2400" b="1" i="1" dirty="0" smtClean="0">
                <a:solidFill>
                  <a:srgbClr val="FF0000"/>
                </a:solidFill>
                <a:latin typeface="Arial" pitchFamily="34" charset="0"/>
                <a:cs typeface="Arial" pitchFamily="34" charset="0"/>
              </a:rPr>
              <a:t>4.2. </a:t>
            </a:r>
            <a:r>
              <a:rPr lang="en-US" sz="2400" b="1" i="1" dirty="0" err="1" smtClean="0">
                <a:solidFill>
                  <a:srgbClr val="FF0000"/>
                </a:solidFill>
                <a:latin typeface="Arial" pitchFamily="34" charset="0"/>
                <a:cs typeface="Arial" pitchFamily="34" charset="0"/>
              </a:rPr>
              <a:t>Các</a:t>
            </a:r>
            <a:r>
              <a:rPr lang="en-US" sz="2400" b="1" i="1" dirty="0" smtClean="0">
                <a:solidFill>
                  <a:srgbClr val="FF0000"/>
                </a:solidFill>
                <a:latin typeface="Arial" pitchFamily="34" charset="0"/>
                <a:cs typeface="Arial" pitchFamily="34" charset="0"/>
              </a:rPr>
              <a:t> </a:t>
            </a:r>
            <a:r>
              <a:rPr lang="en-US" sz="2400" b="1" i="1" dirty="0" err="1" smtClean="0">
                <a:solidFill>
                  <a:srgbClr val="FF0000"/>
                </a:solidFill>
                <a:latin typeface="Arial" pitchFamily="34" charset="0"/>
                <a:cs typeface="Arial" pitchFamily="34" charset="0"/>
              </a:rPr>
              <a:t>chuyển</a:t>
            </a:r>
            <a:r>
              <a:rPr lang="en-US" sz="2400" b="1" i="1" dirty="0" smtClean="0">
                <a:solidFill>
                  <a:srgbClr val="FF0000"/>
                </a:solidFill>
                <a:latin typeface="Arial" pitchFamily="34" charset="0"/>
                <a:cs typeface="Arial" pitchFamily="34" charset="0"/>
              </a:rPr>
              <a:t> </a:t>
            </a:r>
            <a:r>
              <a:rPr lang="en-US" sz="2400" b="1" i="1" dirty="0" err="1" smtClean="0">
                <a:solidFill>
                  <a:srgbClr val="FF0000"/>
                </a:solidFill>
                <a:latin typeface="Arial" pitchFamily="34" charset="0"/>
                <a:cs typeface="Arial" pitchFamily="34" charset="0"/>
              </a:rPr>
              <a:t>đạo</a:t>
            </a:r>
            <a:r>
              <a:rPr lang="vi-VN" sz="2400" b="1" i="1" dirty="0" smtClean="0">
                <a:solidFill>
                  <a:srgbClr val="FF0000"/>
                </a:solidFill>
                <a:latin typeface="Arial" pitchFamily="34" charset="0"/>
                <a:cs typeface="Arial" pitchFamily="34" charset="0"/>
              </a:rPr>
              <a:t>:</a:t>
            </a:r>
            <a:r>
              <a:rPr lang="en-US" sz="2400" b="1" i="1" dirty="0" smtClean="0">
                <a:solidFill>
                  <a:srgbClr val="FF0000"/>
                </a:solidFill>
                <a:latin typeface="Arial" pitchFamily="34" charset="0"/>
                <a:cs typeface="Arial" pitchFamily="34" charset="0"/>
              </a:rPr>
              <a:t> 12 </a:t>
            </a:r>
            <a:r>
              <a:rPr lang="en-US" sz="2400" b="1" i="1" dirty="0" err="1" smtClean="0">
                <a:solidFill>
                  <a:srgbClr val="FF0000"/>
                </a:solidFill>
                <a:latin typeface="Arial" pitchFamily="34" charset="0"/>
                <a:cs typeface="Arial" pitchFamily="34" charset="0"/>
              </a:rPr>
              <a:t>chuyển</a:t>
            </a:r>
            <a:r>
              <a:rPr lang="en-US" sz="2400" b="1" i="1" dirty="0" smtClean="0">
                <a:solidFill>
                  <a:srgbClr val="FF0000"/>
                </a:solidFill>
                <a:latin typeface="Arial" pitchFamily="34" charset="0"/>
                <a:cs typeface="Arial" pitchFamily="34" charset="0"/>
              </a:rPr>
              <a:t> </a:t>
            </a:r>
            <a:r>
              <a:rPr lang="en-US" sz="2400" b="1" i="1" dirty="0" err="1" smtClean="0">
                <a:solidFill>
                  <a:srgbClr val="FF0000"/>
                </a:solidFill>
                <a:latin typeface="Arial" pitchFamily="34" charset="0"/>
                <a:cs typeface="Arial" pitchFamily="34" charset="0"/>
              </a:rPr>
              <a:t>đạo</a:t>
            </a:r>
            <a:endParaRPr lang="pt-BR" sz="2400" b="1" i="1" dirty="0" smtClean="0">
              <a:solidFill>
                <a:srgbClr val="FF0000"/>
              </a:solidFill>
              <a:latin typeface="Arial" pitchFamily="34" charset="0"/>
              <a:cs typeface="Arial" pitchFamily="34" charset="0"/>
            </a:endParaRPr>
          </a:p>
          <a:p>
            <a:pPr marL="933450" indent="-571500" algn="just">
              <a:spcBef>
                <a:spcPts val="0"/>
              </a:spcBef>
              <a:buFont typeface="Arial" panose="020B0604020202020204" pitchFamily="34" charset="0"/>
              <a:buChar char="•"/>
              <a:tabLst>
                <a:tab pos="228600" algn="l"/>
              </a:tabLst>
            </a:pPr>
            <a:r>
              <a:rPr lang="vi-VN" sz="2800" dirty="0" smtClean="0">
                <a:solidFill>
                  <a:srgbClr val="0000FF"/>
                </a:solidFill>
                <a:cs typeface="Arial" pitchFamily="34" charset="0"/>
              </a:rPr>
              <a:t>6 </a:t>
            </a:r>
            <a:r>
              <a:rPr lang="vi-VN" sz="2800" dirty="0">
                <a:solidFill>
                  <a:srgbClr val="0000FF"/>
                </a:solidFill>
                <a:cs typeface="Arial" pitchFamily="34" charset="0"/>
              </a:rPr>
              <a:t>chuyển đạo </a:t>
            </a:r>
            <a:r>
              <a:rPr lang="en-US" sz="2800" dirty="0" err="1" smtClean="0">
                <a:solidFill>
                  <a:srgbClr val="0000FF"/>
                </a:solidFill>
                <a:cs typeface="Arial" pitchFamily="34" charset="0"/>
              </a:rPr>
              <a:t>trước</a:t>
            </a:r>
            <a:r>
              <a:rPr lang="en-US" sz="2800" dirty="0" smtClean="0">
                <a:solidFill>
                  <a:srgbClr val="0000FF"/>
                </a:solidFill>
                <a:cs typeface="Arial" pitchFamily="34" charset="0"/>
              </a:rPr>
              <a:t> </a:t>
            </a:r>
            <a:r>
              <a:rPr lang="en-US" sz="2800" dirty="0" err="1" smtClean="0">
                <a:solidFill>
                  <a:srgbClr val="0000FF"/>
                </a:solidFill>
                <a:cs typeface="Arial" pitchFamily="34" charset="0"/>
              </a:rPr>
              <a:t>tim</a:t>
            </a:r>
            <a:r>
              <a:rPr lang="vi-VN" sz="2800" dirty="0" smtClean="0">
                <a:solidFill>
                  <a:srgbClr val="0000FF"/>
                </a:solidFill>
                <a:cs typeface="Arial" pitchFamily="34" charset="0"/>
              </a:rPr>
              <a:t>:</a:t>
            </a:r>
            <a:r>
              <a:rPr lang="en-US" sz="2800" dirty="0">
                <a:solidFill>
                  <a:srgbClr val="0000FF"/>
                </a:solidFill>
                <a:cs typeface="Arial" pitchFamily="34" charset="0"/>
              </a:rPr>
              <a:t> </a:t>
            </a:r>
            <a:endParaRPr lang="en-US" sz="2800" dirty="0" smtClean="0">
              <a:solidFill>
                <a:srgbClr val="0000FF"/>
              </a:solidFill>
              <a:cs typeface="Arial" pitchFamily="34" charset="0"/>
            </a:endParaRPr>
          </a:p>
          <a:p>
            <a:pPr marL="1276350" lvl="1" indent="-457200" algn="just">
              <a:spcBef>
                <a:spcPts val="0"/>
              </a:spcBef>
              <a:buFont typeface="Wingdings" panose="05000000000000000000" pitchFamily="2" charset="2"/>
              <a:buChar char="ü"/>
              <a:tabLst>
                <a:tab pos="228600" algn="l"/>
              </a:tabLst>
            </a:pPr>
            <a:r>
              <a:rPr lang="en-US" sz="2400" dirty="0" smtClean="0">
                <a:solidFill>
                  <a:srgbClr val="FF0000"/>
                </a:solidFill>
                <a:cs typeface="Arial" pitchFamily="34" charset="0"/>
              </a:rPr>
              <a:t>V1: </a:t>
            </a:r>
            <a:r>
              <a:rPr lang="en-US" sz="2400" dirty="0" err="1" smtClean="0">
                <a:solidFill>
                  <a:srgbClr val="FF0000"/>
                </a:solidFill>
                <a:cs typeface="Arial" pitchFamily="34" charset="0"/>
              </a:rPr>
              <a:t>màu</a:t>
            </a:r>
            <a:r>
              <a:rPr lang="en-US" sz="2400" dirty="0" smtClean="0">
                <a:solidFill>
                  <a:srgbClr val="FF0000"/>
                </a:solidFill>
                <a:cs typeface="Arial" pitchFamily="34" charset="0"/>
              </a:rPr>
              <a:t> </a:t>
            </a:r>
            <a:r>
              <a:rPr lang="en-US" sz="2400" dirty="0" err="1" smtClean="0">
                <a:solidFill>
                  <a:srgbClr val="FF0000"/>
                </a:solidFill>
                <a:cs typeface="Arial" pitchFamily="34" charset="0"/>
              </a:rPr>
              <a:t>đỏ</a:t>
            </a:r>
            <a:endParaRPr lang="en-US" sz="2400" dirty="0" smtClean="0">
              <a:solidFill>
                <a:srgbClr val="FF0000"/>
              </a:solidFill>
              <a:cs typeface="Arial" pitchFamily="34" charset="0"/>
            </a:endParaRPr>
          </a:p>
          <a:p>
            <a:pPr marL="1276350" lvl="1" indent="-457200" algn="just">
              <a:spcBef>
                <a:spcPts val="0"/>
              </a:spcBef>
              <a:buFont typeface="Wingdings" panose="05000000000000000000" pitchFamily="2" charset="2"/>
              <a:buChar char="ü"/>
              <a:tabLst>
                <a:tab pos="228600" algn="l"/>
              </a:tabLst>
            </a:pPr>
            <a:r>
              <a:rPr lang="en-US" sz="2400" dirty="0" smtClean="0">
                <a:solidFill>
                  <a:schemeClr val="accent6">
                    <a:lumMod val="75000"/>
                  </a:schemeClr>
                </a:solidFill>
                <a:cs typeface="Arial" pitchFamily="34" charset="0"/>
              </a:rPr>
              <a:t>V2: </a:t>
            </a:r>
            <a:r>
              <a:rPr lang="en-US" sz="2400" dirty="0" err="1" smtClean="0">
                <a:solidFill>
                  <a:schemeClr val="accent6">
                    <a:lumMod val="75000"/>
                  </a:schemeClr>
                </a:solidFill>
                <a:cs typeface="Arial" pitchFamily="34" charset="0"/>
              </a:rPr>
              <a:t>màu</a:t>
            </a:r>
            <a:r>
              <a:rPr lang="en-US" sz="2400" dirty="0" smtClean="0">
                <a:solidFill>
                  <a:schemeClr val="accent6">
                    <a:lumMod val="75000"/>
                  </a:schemeClr>
                </a:solidFill>
                <a:cs typeface="Arial" pitchFamily="34" charset="0"/>
              </a:rPr>
              <a:t> </a:t>
            </a:r>
            <a:r>
              <a:rPr lang="en-US" sz="2400" dirty="0" err="1" smtClean="0">
                <a:solidFill>
                  <a:schemeClr val="accent6">
                    <a:lumMod val="75000"/>
                  </a:schemeClr>
                </a:solidFill>
                <a:cs typeface="Arial" pitchFamily="34" charset="0"/>
              </a:rPr>
              <a:t>vàng</a:t>
            </a:r>
            <a:endParaRPr lang="en-US" sz="2400" dirty="0" smtClean="0">
              <a:solidFill>
                <a:schemeClr val="accent6">
                  <a:lumMod val="75000"/>
                </a:schemeClr>
              </a:solidFill>
              <a:cs typeface="Arial" pitchFamily="34" charset="0"/>
            </a:endParaRPr>
          </a:p>
          <a:p>
            <a:pPr marL="1276350" lvl="1" indent="-457200" algn="just">
              <a:spcBef>
                <a:spcPts val="0"/>
              </a:spcBef>
              <a:buFont typeface="Wingdings" panose="05000000000000000000" pitchFamily="2" charset="2"/>
              <a:buChar char="ü"/>
              <a:tabLst>
                <a:tab pos="228600" algn="l"/>
              </a:tabLst>
            </a:pPr>
            <a:r>
              <a:rPr lang="en-US" sz="2400" dirty="0" smtClean="0">
                <a:solidFill>
                  <a:srgbClr val="008000"/>
                </a:solidFill>
                <a:cs typeface="Arial" pitchFamily="34" charset="0"/>
              </a:rPr>
              <a:t>V3: </a:t>
            </a:r>
            <a:r>
              <a:rPr lang="en-US" sz="2400" dirty="0" err="1" smtClean="0">
                <a:solidFill>
                  <a:srgbClr val="008000"/>
                </a:solidFill>
                <a:cs typeface="Arial" pitchFamily="34" charset="0"/>
              </a:rPr>
              <a:t>màu</a:t>
            </a:r>
            <a:r>
              <a:rPr lang="en-US" sz="2400" dirty="0" smtClean="0">
                <a:solidFill>
                  <a:srgbClr val="008000"/>
                </a:solidFill>
                <a:cs typeface="Arial" pitchFamily="34" charset="0"/>
              </a:rPr>
              <a:t> </a:t>
            </a:r>
            <a:r>
              <a:rPr lang="en-US" sz="2400" dirty="0" err="1" smtClean="0">
                <a:solidFill>
                  <a:srgbClr val="008000"/>
                </a:solidFill>
                <a:cs typeface="Arial" pitchFamily="34" charset="0"/>
              </a:rPr>
              <a:t>xanh</a:t>
            </a:r>
            <a:endParaRPr lang="en-US" sz="2400" dirty="0" smtClean="0">
              <a:solidFill>
                <a:srgbClr val="008000"/>
              </a:solidFill>
              <a:cs typeface="Arial" pitchFamily="34" charset="0"/>
            </a:endParaRPr>
          </a:p>
          <a:p>
            <a:pPr marL="1276350" lvl="1" indent="-457200" algn="just">
              <a:spcBef>
                <a:spcPts val="0"/>
              </a:spcBef>
              <a:buFont typeface="Wingdings" panose="05000000000000000000" pitchFamily="2" charset="2"/>
              <a:buChar char="ü"/>
              <a:tabLst>
                <a:tab pos="228600" algn="l"/>
              </a:tabLst>
            </a:pPr>
            <a:r>
              <a:rPr lang="en-US" sz="2400" dirty="0" smtClean="0">
                <a:solidFill>
                  <a:schemeClr val="accent2">
                    <a:lumMod val="75000"/>
                  </a:schemeClr>
                </a:solidFill>
                <a:cs typeface="Arial" pitchFamily="34" charset="0"/>
              </a:rPr>
              <a:t>V4: </a:t>
            </a:r>
            <a:r>
              <a:rPr lang="en-US" sz="2400" dirty="0" err="1" smtClean="0">
                <a:solidFill>
                  <a:schemeClr val="accent2">
                    <a:lumMod val="75000"/>
                  </a:schemeClr>
                </a:solidFill>
                <a:cs typeface="Arial" pitchFamily="34" charset="0"/>
              </a:rPr>
              <a:t>màu</a:t>
            </a:r>
            <a:r>
              <a:rPr lang="en-US" sz="2400" dirty="0" smtClean="0">
                <a:solidFill>
                  <a:schemeClr val="accent2">
                    <a:lumMod val="75000"/>
                  </a:schemeClr>
                </a:solidFill>
                <a:cs typeface="Arial" pitchFamily="34" charset="0"/>
              </a:rPr>
              <a:t> </a:t>
            </a:r>
            <a:r>
              <a:rPr lang="en-US" sz="2400" dirty="0" err="1" smtClean="0">
                <a:solidFill>
                  <a:schemeClr val="accent2">
                    <a:lumMod val="75000"/>
                  </a:schemeClr>
                </a:solidFill>
                <a:cs typeface="Arial" pitchFamily="34" charset="0"/>
              </a:rPr>
              <a:t>nâu</a:t>
            </a:r>
            <a:endParaRPr lang="en-US" sz="2400" dirty="0" smtClean="0">
              <a:solidFill>
                <a:schemeClr val="accent2">
                  <a:lumMod val="75000"/>
                </a:schemeClr>
              </a:solidFill>
              <a:cs typeface="Arial" pitchFamily="34" charset="0"/>
            </a:endParaRPr>
          </a:p>
          <a:p>
            <a:pPr marL="1276350" lvl="1" indent="-457200" algn="just">
              <a:spcBef>
                <a:spcPts val="0"/>
              </a:spcBef>
              <a:buFont typeface="Wingdings" panose="05000000000000000000" pitchFamily="2" charset="2"/>
              <a:buChar char="ü"/>
              <a:tabLst>
                <a:tab pos="228600" algn="l"/>
              </a:tabLst>
            </a:pPr>
            <a:r>
              <a:rPr lang="en-US" sz="2400" dirty="0" smtClean="0">
                <a:solidFill>
                  <a:schemeClr val="tx1"/>
                </a:solidFill>
                <a:cs typeface="Arial" pitchFamily="34" charset="0"/>
              </a:rPr>
              <a:t>V5: </a:t>
            </a:r>
            <a:r>
              <a:rPr lang="en-US" sz="2400" dirty="0" err="1" smtClean="0">
                <a:solidFill>
                  <a:schemeClr val="tx1"/>
                </a:solidFill>
                <a:cs typeface="Arial" pitchFamily="34" charset="0"/>
              </a:rPr>
              <a:t>màu</a:t>
            </a:r>
            <a:r>
              <a:rPr lang="en-US" sz="2400" dirty="0" smtClean="0">
                <a:solidFill>
                  <a:schemeClr val="tx1"/>
                </a:solidFill>
                <a:cs typeface="Arial" pitchFamily="34" charset="0"/>
              </a:rPr>
              <a:t> </a:t>
            </a:r>
            <a:r>
              <a:rPr lang="en-US" sz="2400" dirty="0" err="1" smtClean="0">
                <a:solidFill>
                  <a:schemeClr val="tx1"/>
                </a:solidFill>
                <a:cs typeface="Arial" pitchFamily="34" charset="0"/>
              </a:rPr>
              <a:t>đen</a:t>
            </a:r>
            <a:endParaRPr lang="en-US" sz="2400" dirty="0" smtClean="0">
              <a:solidFill>
                <a:schemeClr val="tx1"/>
              </a:solidFill>
              <a:cs typeface="Arial" pitchFamily="34" charset="0"/>
            </a:endParaRPr>
          </a:p>
          <a:p>
            <a:pPr marL="1276350" lvl="1" indent="-457200" algn="just">
              <a:spcBef>
                <a:spcPts val="0"/>
              </a:spcBef>
              <a:buFont typeface="Wingdings" panose="05000000000000000000" pitchFamily="2" charset="2"/>
              <a:buChar char="ü"/>
              <a:tabLst>
                <a:tab pos="228600" algn="l"/>
              </a:tabLst>
            </a:pPr>
            <a:r>
              <a:rPr lang="en-US" sz="2400" dirty="0" smtClean="0">
                <a:solidFill>
                  <a:srgbClr val="6600CC"/>
                </a:solidFill>
                <a:cs typeface="Arial" pitchFamily="34" charset="0"/>
              </a:rPr>
              <a:t>V6: </a:t>
            </a:r>
            <a:r>
              <a:rPr lang="en-US" sz="2400" dirty="0" err="1" smtClean="0">
                <a:solidFill>
                  <a:srgbClr val="6600CC"/>
                </a:solidFill>
                <a:cs typeface="Arial" pitchFamily="34" charset="0"/>
              </a:rPr>
              <a:t>màu</a:t>
            </a:r>
            <a:r>
              <a:rPr lang="en-US" sz="2400" dirty="0" smtClean="0">
                <a:solidFill>
                  <a:srgbClr val="6600CC"/>
                </a:solidFill>
                <a:cs typeface="Arial" pitchFamily="34" charset="0"/>
              </a:rPr>
              <a:t> </a:t>
            </a:r>
            <a:r>
              <a:rPr lang="en-US" sz="2400" dirty="0" err="1" smtClean="0">
                <a:solidFill>
                  <a:srgbClr val="6600CC"/>
                </a:solidFill>
                <a:cs typeface="Arial" pitchFamily="34" charset="0"/>
              </a:rPr>
              <a:t>tím</a:t>
            </a:r>
            <a:endParaRPr lang="vi-VN" sz="2400" dirty="0">
              <a:solidFill>
                <a:srgbClr val="6600CC"/>
              </a:solidFill>
              <a:cs typeface="Arial" pitchFamily="34" charset="0"/>
            </a:endParaRPr>
          </a:p>
        </p:txBody>
      </p:sp>
      <p:sp>
        <p:nvSpPr>
          <p:cNvPr id="3" name="Slide Number Placeholder 2"/>
          <p:cNvSpPr>
            <a:spLocks noGrp="1"/>
          </p:cNvSpPr>
          <p:nvPr>
            <p:ph type="sldNum" sz="quarter" idx="12"/>
          </p:nvPr>
        </p:nvSpPr>
        <p:spPr/>
        <p:txBody>
          <a:bodyPr/>
          <a:lstStyle/>
          <a:p>
            <a:fld id="{4EAF65A9-22AB-466A-842E-C5BF9E56D958}" type="slidenum">
              <a:rPr lang="en-US" smtClean="0"/>
              <a:pPr/>
              <a:t>17</a:t>
            </a:fld>
            <a:endParaRPr lang="en-US"/>
          </a:p>
        </p:txBody>
      </p:sp>
      <p:pic>
        <p:nvPicPr>
          <p:cNvPr id="10" name="Picture 9" descr="D:\Anh TL\Điện tim\0bd3ecb87e48ed4bef0803116300fa6d.jpg"/>
          <p:cNvPicPr/>
          <p:nvPr/>
        </p:nvPicPr>
        <p:blipFill rotWithShape="1">
          <a:blip r:embed="rId5">
            <a:extLst>
              <a:ext uri="{28A0092B-C50C-407E-A947-70E740481C1C}">
                <a14:useLocalDpi xmlns:a14="http://schemas.microsoft.com/office/drawing/2010/main" val="0"/>
              </a:ext>
            </a:extLst>
          </a:blip>
          <a:srcRect b="6082"/>
          <a:stretch/>
        </p:blipFill>
        <p:spPr bwMode="auto">
          <a:xfrm>
            <a:off x="4860032" y="1610994"/>
            <a:ext cx="3826768" cy="3053875"/>
          </a:xfrm>
          <a:prstGeom prst="rect">
            <a:avLst/>
          </a:prstGeom>
          <a:noFill/>
          <a:ln>
            <a:noFill/>
          </a:ln>
          <a:extLst>
            <a:ext uri="{53640926-AAD7-44D8-BBD7-CCE9431645EC}">
              <a14:shadowObscured xmlns:a14="http://schemas.microsoft.com/office/drawing/2010/main"/>
            </a:ext>
          </a:extLst>
        </p:spPr>
      </p:pic>
      <p:sp>
        <p:nvSpPr>
          <p:cNvPr id="4" name="Rectangle 3"/>
          <p:cNvSpPr/>
          <p:nvPr/>
        </p:nvSpPr>
        <p:spPr>
          <a:xfrm>
            <a:off x="7380312" y="1610994"/>
            <a:ext cx="981934" cy="1686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939859" y="2025018"/>
            <a:ext cx="981934" cy="1686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09845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2800" b="1" dirty="0" smtClean="0">
                <a:solidFill>
                  <a:schemeClr val="bg1"/>
                </a:solidFill>
                <a:latin typeface="Tahoma" pitchFamily="34" charset="0"/>
                <a:ea typeface="Tahoma" pitchFamily="34" charset="0"/>
                <a:cs typeface="Tahoma" pitchFamily="34" charset="0"/>
              </a:rPr>
              <a:t> </a:t>
            </a:r>
            <a:r>
              <a:rPr lang="en-US" sz="2800" b="1" dirty="0">
                <a:solidFill>
                  <a:schemeClr val="bg1"/>
                </a:solidFill>
                <a:latin typeface="Tahoma" pitchFamily="34" charset="0"/>
                <a:ea typeface="Tahoma" pitchFamily="34" charset="0"/>
                <a:cs typeface="Tahoma" pitchFamily="34" charset="0"/>
              </a:rPr>
              <a:t>4</a:t>
            </a:r>
            <a:r>
              <a:rPr lang="en-US" sz="2800" b="1" dirty="0" smtClean="0">
                <a:solidFill>
                  <a:schemeClr val="bg1"/>
                </a:solidFill>
                <a:latin typeface="Tahoma" pitchFamily="34" charset="0"/>
                <a:ea typeface="Tahoma" pitchFamily="34" charset="0"/>
                <a:cs typeface="Tahoma" pitchFamily="34" charset="0"/>
              </a:rPr>
              <a:t>. CÁC THÔNG SỐ CƠ BẢN ĐTĐ</a:t>
            </a:r>
            <a:endParaRPr lang="en-US" sz="2800" b="1" dirty="0">
              <a:solidFill>
                <a:schemeClr val="bg1"/>
              </a:solidFill>
              <a:latin typeface="Tahoma" pitchFamily="34" charset="0"/>
              <a:ea typeface="Tahoma" pitchFamily="34" charset="0"/>
              <a:cs typeface="Tahoma" pitchFamily="34" charset="0"/>
            </a:endParaRPr>
          </a:p>
        </p:txBody>
      </p:sp>
      <p:pic>
        <p:nvPicPr>
          <p:cNvPr id="7" name="Picture 2" descr="C:\Users\VN-Pro\Desktop\Quy chuan Logo Cao Dang y Bach Mai_nho.jpg"/>
          <p:cNvPicPr>
            <a:picLocks noChangeAspect="1" noChangeArrowheads="1"/>
          </p:cNvPicPr>
          <p:nvPr/>
        </p:nvPicPr>
        <p:blipFill>
          <a:blip r:embed="rId3"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3" descr="D:\ảnh\LOGO bachmai.jpg"/>
          <p:cNvPicPr>
            <a:picLocks noChangeAspect="1" noChangeArrowheads="1"/>
          </p:cNvPicPr>
          <p:nvPr/>
        </p:nvPicPr>
        <p:blipFill>
          <a:blip r:embed="rId4"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Subtitle 2"/>
          <p:cNvSpPr>
            <a:spLocks noGrp="1"/>
          </p:cNvSpPr>
          <p:nvPr>
            <p:ph type="subTitle" idx="1"/>
          </p:nvPr>
        </p:nvSpPr>
        <p:spPr>
          <a:xfrm>
            <a:off x="0" y="742950"/>
            <a:ext cx="8892480" cy="4400550"/>
          </a:xfrm>
        </p:spPr>
        <p:txBody>
          <a:bodyPr>
            <a:noAutofit/>
          </a:bodyPr>
          <a:lstStyle/>
          <a:p>
            <a:pPr marL="876300" indent="-514350" algn="just">
              <a:lnSpc>
                <a:spcPct val="150000"/>
              </a:lnSpc>
              <a:spcBef>
                <a:spcPts val="0"/>
              </a:spcBef>
              <a:tabLst>
                <a:tab pos="228600" algn="l"/>
              </a:tabLst>
            </a:pPr>
            <a:r>
              <a:rPr lang="en-US" sz="2400" b="1" i="1" dirty="0" smtClean="0">
                <a:solidFill>
                  <a:srgbClr val="FF0000"/>
                </a:solidFill>
                <a:latin typeface="Arial" pitchFamily="34" charset="0"/>
                <a:cs typeface="Arial" pitchFamily="34" charset="0"/>
              </a:rPr>
              <a:t>4.3</a:t>
            </a:r>
            <a:r>
              <a:rPr lang="en-US" sz="2400" b="1" i="1" dirty="0">
                <a:solidFill>
                  <a:srgbClr val="FF0000"/>
                </a:solidFill>
                <a:latin typeface="Arial" pitchFamily="34" charset="0"/>
                <a:cs typeface="Arial" pitchFamily="34" charset="0"/>
              </a:rPr>
              <a:t>. </a:t>
            </a:r>
            <a:r>
              <a:rPr lang="en-US" sz="2400" b="1" i="1" dirty="0" err="1">
                <a:solidFill>
                  <a:srgbClr val="FF0000"/>
                </a:solidFill>
                <a:latin typeface="Arial" pitchFamily="34" charset="0"/>
                <a:cs typeface="Arial" pitchFamily="34" charset="0"/>
              </a:rPr>
              <a:t>Kết</a:t>
            </a:r>
            <a:r>
              <a:rPr lang="en-US" sz="2400" b="1" i="1" dirty="0">
                <a:solidFill>
                  <a:srgbClr val="FF0000"/>
                </a:solidFill>
                <a:latin typeface="Arial" pitchFamily="34" charset="0"/>
                <a:cs typeface="Arial" pitchFamily="34" charset="0"/>
              </a:rPr>
              <a:t> </a:t>
            </a:r>
            <a:r>
              <a:rPr lang="en-US" sz="2400" b="1" i="1" dirty="0" err="1">
                <a:solidFill>
                  <a:srgbClr val="FF0000"/>
                </a:solidFill>
                <a:latin typeface="Arial" pitchFamily="34" charset="0"/>
                <a:cs typeface="Arial" pitchFamily="34" charset="0"/>
              </a:rPr>
              <a:t>quả</a:t>
            </a:r>
            <a:r>
              <a:rPr lang="en-US" sz="2400" b="1" i="1" dirty="0">
                <a:solidFill>
                  <a:srgbClr val="FF0000"/>
                </a:solidFill>
                <a:latin typeface="Arial" pitchFamily="34" charset="0"/>
                <a:cs typeface="Arial" pitchFamily="34" charset="0"/>
              </a:rPr>
              <a:t> </a:t>
            </a:r>
            <a:r>
              <a:rPr lang="en-US" sz="2400" b="1" i="1" dirty="0" err="1">
                <a:solidFill>
                  <a:srgbClr val="FF0000"/>
                </a:solidFill>
                <a:latin typeface="Arial" pitchFamily="34" charset="0"/>
                <a:cs typeface="Arial" pitchFamily="34" charset="0"/>
              </a:rPr>
              <a:t>sau</a:t>
            </a:r>
            <a:r>
              <a:rPr lang="en-US" sz="2400" b="1" i="1" dirty="0">
                <a:solidFill>
                  <a:srgbClr val="FF0000"/>
                </a:solidFill>
                <a:latin typeface="Arial" pitchFamily="34" charset="0"/>
                <a:cs typeface="Arial" pitchFamily="34" charset="0"/>
              </a:rPr>
              <a:t> </a:t>
            </a:r>
            <a:r>
              <a:rPr lang="en-US" sz="2400" b="1" i="1" dirty="0" err="1">
                <a:solidFill>
                  <a:srgbClr val="FF0000"/>
                </a:solidFill>
                <a:latin typeface="Arial" pitchFamily="34" charset="0"/>
                <a:cs typeface="Arial" pitchFamily="34" charset="0"/>
              </a:rPr>
              <a:t>khi</a:t>
            </a:r>
            <a:r>
              <a:rPr lang="en-US" sz="2400" b="1" i="1" dirty="0">
                <a:solidFill>
                  <a:srgbClr val="FF0000"/>
                </a:solidFill>
                <a:latin typeface="Arial" pitchFamily="34" charset="0"/>
                <a:cs typeface="Arial" pitchFamily="34" charset="0"/>
              </a:rPr>
              <a:t> </a:t>
            </a:r>
            <a:r>
              <a:rPr lang="en-US" sz="2400" b="1" i="1" dirty="0" err="1">
                <a:solidFill>
                  <a:srgbClr val="FF0000"/>
                </a:solidFill>
                <a:latin typeface="Arial" pitchFamily="34" charset="0"/>
                <a:cs typeface="Arial" pitchFamily="34" charset="0"/>
              </a:rPr>
              <a:t>ghi</a:t>
            </a:r>
            <a:r>
              <a:rPr lang="en-US" sz="2400" b="1" i="1" dirty="0">
                <a:solidFill>
                  <a:srgbClr val="FF0000"/>
                </a:solidFill>
                <a:latin typeface="Arial" pitchFamily="34" charset="0"/>
                <a:cs typeface="Arial" pitchFamily="34" charset="0"/>
              </a:rPr>
              <a:t> </a:t>
            </a:r>
            <a:r>
              <a:rPr lang="en-US" sz="2400" b="1" i="1" dirty="0" err="1">
                <a:solidFill>
                  <a:srgbClr val="FF0000"/>
                </a:solidFill>
                <a:latin typeface="Arial" pitchFamily="34" charset="0"/>
                <a:cs typeface="Arial" pitchFamily="34" charset="0"/>
              </a:rPr>
              <a:t>điện</a:t>
            </a:r>
            <a:r>
              <a:rPr lang="en-US" sz="2400" b="1" i="1" dirty="0">
                <a:solidFill>
                  <a:srgbClr val="FF0000"/>
                </a:solidFill>
                <a:latin typeface="Arial" pitchFamily="34" charset="0"/>
                <a:cs typeface="Arial" pitchFamily="34" charset="0"/>
              </a:rPr>
              <a:t> </a:t>
            </a:r>
            <a:r>
              <a:rPr lang="en-US" sz="2400" b="1" i="1" dirty="0" err="1">
                <a:solidFill>
                  <a:srgbClr val="FF0000"/>
                </a:solidFill>
                <a:latin typeface="Arial" pitchFamily="34" charset="0"/>
                <a:cs typeface="Arial" pitchFamily="34" charset="0"/>
              </a:rPr>
              <a:t>tim</a:t>
            </a:r>
            <a:r>
              <a:rPr lang="en-US" sz="2400" b="1" i="1" dirty="0">
                <a:solidFill>
                  <a:srgbClr val="FF0000"/>
                </a:solidFill>
                <a:latin typeface="Arial" pitchFamily="34" charset="0"/>
                <a:cs typeface="Arial" pitchFamily="34" charset="0"/>
              </a:rPr>
              <a:t> </a:t>
            </a:r>
            <a:endParaRPr lang="en-US" sz="2400" b="1" i="1" dirty="0" smtClean="0">
              <a:solidFill>
                <a:srgbClr val="FF0000"/>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4EAF65A9-22AB-466A-842E-C5BF9E56D958}" type="slidenum">
              <a:rPr lang="en-US" smtClean="0"/>
              <a:pPr/>
              <a:t>18</a:t>
            </a:fld>
            <a:endParaRPr lang="en-US"/>
          </a:p>
        </p:txBody>
      </p:sp>
      <p:sp>
        <p:nvSpPr>
          <p:cNvPr id="4" name="Rectangle 3"/>
          <p:cNvSpPr/>
          <p:nvPr/>
        </p:nvSpPr>
        <p:spPr>
          <a:xfrm>
            <a:off x="7380312" y="1610994"/>
            <a:ext cx="981934" cy="1686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939859" y="2025018"/>
            <a:ext cx="981934" cy="1686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Ã¬nh áº£nh cÃ³ liÃªn qu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2843" y="1610994"/>
            <a:ext cx="6021313" cy="3090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20809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2800" b="1" dirty="0" smtClean="0">
                <a:solidFill>
                  <a:schemeClr val="bg1"/>
                </a:solidFill>
                <a:latin typeface="Tahoma" pitchFamily="34" charset="0"/>
                <a:ea typeface="Tahoma" pitchFamily="34" charset="0"/>
                <a:cs typeface="Tahoma" pitchFamily="34" charset="0"/>
              </a:rPr>
              <a:t> </a:t>
            </a:r>
            <a:r>
              <a:rPr lang="en-US" sz="2800" b="1" dirty="0">
                <a:solidFill>
                  <a:schemeClr val="bg1"/>
                </a:solidFill>
                <a:latin typeface="Tahoma" pitchFamily="34" charset="0"/>
                <a:ea typeface="Tahoma" pitchFamily="34" charset="0"/>
                <a:cs typeface="Tahoma" pitchFamily="34" charset="0"/>
              </a:rPr>
              <a:t>5</a:t>
            </a:r>
            <a:r>
              <a:rPr lang="en-US" sz="2800" b="1" dirty="0" smtClean="0">
                <a:solidFill>
                  <a:schemeClr val="bg1"/>
                </a:solidFill>
                <a:latin typeface="Tahoma" pitchFamily="34" charset="0"/>
                <a:ea typeface="Tahoma" pitchFamily="34" charset="0"/>
                <a:cs typeface="Tahoma" pitchFamily="34" charset="0"/>
              </a:rPr>
              <a:t>. THỰC HIỆN KỸ THUẬT</a:t>
            </a:r>
            <a:endParaRPr lang="en-US" sz="2800" b="1" dirty="0">
              <a:solidFill>
                <a:schemeClr val="bg1"/>
              </a:solidFill>
              <a:latin typeface="Tahoma" pitchFamily="34" charset="0"/>
              <a:ea typeface="Tahoma" pitchFamily="34" charset="0"/>
              <a:cs typeface="Tahoma" pitchFamily="34" charset="0"/>
            </a:endParaRPr>
          </a:p>
        </p:txBody>
      </p:sp>
      <p:pic>
        <p:nvPicPr>
          <p:cNvPr id="7" name="Picture 2" descr="C:\Users\VN-Pro\Desktop\Quy chuan Logo Cao Dang y Bach Mai_nho.jpg"/>
          <p:cNvPicPr>
            <a:picLocks noChangeAspect="1" noChangeArrowheads="1"/>
          </p:cNvPicPr>
          <p:nvPr/>
        </p:nvPicPr>
        <p:blipFill>
          <a:blip r:embed="rId3"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3" descr="D:\ảnh\LOGO bachmai.jpg"/>
          <p:cNvPicPr>
            <a:picLocks noChangeAspect="1" noChangeArrowheads="1"/>
          </p:cNvPicPr>
          <p:nvPr/>
        </p:nvPicPr>
        <p:blipFill>
          <a:blip r:embed="rId4"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Subtitle 2"/>
          <p:cNvSpPr>
            <a:spLocks noGrp="1"/>
          </p:cNvSpPr>
          <p:nvPr>
            <p:ph type="subTitle" idx="1"/>
          </p:nvPr>
        </p:nvSpPr>
        <p:spPr>
          <a:xfrm>
            <a:off x="114300" y="569967"/>
            <a:ext cx="8892480" cy="4400550"/>
          </a:xfrm>
        </p:spPr>
        <p:txBody>
          <a:bodyPr>
            <a:noAutofit/>
          </a:bodyPr>
          <a:lstStyle/>
          <a:p>
            <a:pPr marL="876300" indent="-514350" algn="just">
              <a:lnSpc>
                <a:spcPct val="150000"/>
              </a:lnSpc>
              <a:spcBef>
                <a:spcPts val="0"/>
              </a:spcBef>
              <a:tabLst>
                <a:tab pos="228600" algn="l"/>
              </a:tabLst>
            </a:pPr>
            <a:r>
              <a:rPr lang="en-US" sz="2000" b="1" i="1" dirty="0" smtClean="0">
                <a:solidFill>
                  <a:srgbClr val="FF0000"/>
                </a:solidFill>
                <a:latin typeface="Arial" pitchFamily="34" charset="0"/>
                <a:cs typeface="Arial" pitchFamily="34" charset="0"/>
              </a:rPr>
              <a:t>TÌNH HUỐNG LÂM SÀNG:</a:t>
            </a:r>
          </a:p>
          <a:p>
            <a:pPr algn="just"/>
            <a:r>
              <a:rPr lang="en-US" sz="2000" b="1" dirty="0" err="1">
                <a:solidFill>
                  <a:srgbClr val="0000FF"/>
                </a:solidFill>
              </a:rPr>
              <a:t>Người</a:t>
            </a:r>
            <a:r>
              <a:rPr lang="en-US" sz="2000" b="1" dirty="0">
                <a:solidFill>
                  <a:srgbClr val="0000FF"/>
                </a:solidFill>
              </a:rPr>
              <a:t> </a:t>
            </a:r>
            <a:r>
              <a:rPr lang="en-US" sz="2000" b="1" dirty="0" err="1" smtClean="0">
                <a:solidFill>
                  <a:srgbClr val="0000FF"/>
                </a:solidFill>
              </a:rPr>
              <a:t>bệnh</a:t>
            </a:r>
            <a:r>
              <a:rPr lang="en-US" sz="2000" b="1" dirty="0" smtClean="0">
                <a:solidFill>
                  <a:srgbClr val="0000FF"/>
                </a:solidFill>
              </a:rPr>
              <a:t>: </a:t>
            </a:r>
            <a:r>
              <a:rPr lang="en-US" sz="2000" b="1" dirty="0">
                <a:solidFill>
                  <a:srgbClr val="0000FF"/>
                </a:solidFill>
              </a:rPr>
              <a:t>NGUYỄN VĂN B. </a:t>
            </a:r>
            <a:r>
              <a:rPr lang="en-US" sz="2000" b="1" dirty="0" err="1">
                <a:solidFill>
                  <a:srgbClr val="0000FF"/>
                </a:solidFill>
              </a:rPr>
              <a:t>Sinh</a:t>
            </a:r>
            <a:r>
              <a:rPr lang="en-US" sz="2000" b="1" dirty="0">
                <a:solidFill>
                  <a:srgbClr val="0000FF"/>
                </a:solidFill>
              </a:rPr>
              <a:t> </a:t>
            </a:r>
            <a:r>
              <a:rPr lang="en-US" sz="2000" b="1" dirty="0" err="1">
                <a:solidFill>
                  <a:srgbClr val="0000FF"/>
                </a:solidFill>
              </a:rPr>
              <a:t>năm</a:t>
            </a:r>
            <a:r>
              <a:rPr lang="en-US" sz="2000" b="1" dirty="0">
                <a:solidFill>
                  <a:srgbClr val="0000FF"/>
                </a:solidFill>
              </a:rPr>
              <a:t> 1956. </a:t>
            </a:r>
            <a:r>
              <a:rPr lang="en-US" sz="2000" b="1" dirty="0" err="1">
                <a:solidFill>
                  <a:srgbClr val="0000FF"/>
                </a:solidFill>
              </a:rPr>
              <a:t>Giới</a:t>
            </a:r>
            <a:r>
              <a:rPr lang="en-US" sz="2000" b="1" dirty="0">
                <a:solidFill>
                  <a:srgbClr val="0000FF"/>
                </a:solidFill>
              </a:rPr>
              <a:t> </a:t>
            </a:r>
            <a:r>
              <a:rPr lang="en-US" sz="2000" b="1" dirty="0" err="1">
                <a:solidFill>
                  <a:srgbClr val="0000FF"/>
                </a:solidFill>
              </a:rPr>
              <a:t>nam</a:t>
            </a:r>
            <a:r>
              <a:rPr lang="en-US" sz="2000" b="1" dirty="0">
                <a:solidFill>
                  <a:srgbClr val="0000FF"/>
                </a:solidFill>
              </a:rPr>
              <a:t>. GS 5</a:t>
            </a:r>
            <a:r>
              <a:rPr lang="en-US" sz="2000" b="1" dirty="0" smtClean="0">
                <a:solidFill>
                  <a:srgbClr val="0000FF"/>
                </a:solidFill>
              </a:rPr>
              <a:t>11. </a:t>
            </a:r>
            <a:r>
              <a:rPr lang="en-US" sz="2000" b="1" dirty="0" err="1" smtClean="0">
                <a:solidFill>
                  <a:srgbClr val="0000FF"/>
                </a:solidFill>
              </a:rPr>
              <a:t>Phòng</a:t>
            </a:r>
            <a:r>
              <a:rPr lang="en-US" sz="2000" b="1" dirty="0" smtClean="0">
                <a:solidFill>
                  <a:srgbClr val="0000FF"/>
                </a:solidFill>
              </a:rPr>
              <a:t> 105. </a:t>
            </a:r>
            <a:r>
              <a:rPr lang="en-US" sz="2000" b="1" dirty="0" err="1" smtClean="0">
                <a:solidFill>
                  <a:srgbClr val="0000FF"/>
                </a:solidFill>
              </a:rPr>
              <a:t>Viện</a:t>
            </a:r>
            <a:r>
              <a:rPr lang="en-US" sz="2000" b="1" dirty="0" smtClean="0">
                <a:solidFill>
                  <a:srgbClr val="0000FF"/>
                </a:solidFill>
              </a:rPr>
              <a:t>/</a:t>
            </a:r>
            <a:r>
              <a:rPr lang="en-US" sz="2000" b="1" dirty="0" err="1" smtClean="0">
                <a:solidFill>
                  <a:srgbClr val="0000FF"/>
                </a:solidFill>
              </a:rPr>
              <a:t>hoa</a:t>
            </a:r>
            <a:r>
              <a:rPr lang="en-US" sz="2000" b="1" dirty="0">
                <a:solidFill>
                  <a:srgbClr val="0000FF"/>
                </a:solidFill>
              </a:rPr>
              <a:t>: Tim </a:t>
            </a:r>
            <a:r>
              <a:rPr lang="en-US" sz="2000" b="1" dirty="0" err="1">
                <a:solidFill>
                  <a:srgbClr val="0000FF"/>
                </a:solidFill>
              </a:rPr>
              <a:t>mạch</a:t>
            </a:r>
            <a:r>
              <a:rPr lang="en-US" sz="2000" b="1" dirty="0">
                <a:solidFill>
                  <a:srgbClr val="0000FF"/>
                </a:solidFill>
              </a:rPr>
              <a:t>. </a:t>
            </a:r>
            <a:r>
              <a:rPr lang="en-US" sz="2000" b="1" dirty="0" err="1">
                <a:solidFill>
                  <a:srgbClr val="0000FF"/>
                </a:solidFill>
              </a:rPr>
              <a:t>Chẩn</a:t>
            </a:r>
            <a:r>
              <a:rPr lang="en-US" sz="2000" b="1" dirty="0">
                <a:solidFill>
                  <a:srgbClr val="0000FF"/>
                </a:solidFill>
              </a:rPr>
              <a:t> </a:t>
            </a:r>
            <a:r>
              <a:rPr lang="en-US" sz="2000" b="1" dirty="0" err="1">
                <a:solidFill>
                  <a:srgbClr val="0000FF"/>
                </a:solidFill>
              </a:rPr>
              <a:t>đoán</a:t>
            </a:r>
            <a:r>
              <a:rPr lang="en-US" sz="2000" b="1" dirty="0">
                <a:solidFill>
                  <a:srgbClr val="0000FF"/>
                </a:solidFill>
              </a:rPr>
              <a:t>: </a:t>
            </a:r>
            <a:r>
              <a:rPr lang="en-US" sz="2000" b="1" dirty="0" err="1" smtClean="0">
                <a:solidFill>
                  <a:srgbClr val="0000FF"/>
                </a:solidFill>
              </a:rPr>
              <a:t>Nhồi</a:t>
            </a:r>
            <a:r>
              <a:rPr lang="en-US" sz="2000" b="1" dirty="0" smtClean="0">
                <a:solidFill>
                  <a:srgbClr val="0000FF"/>
                </a:solidFill>
              </a:rPr>
              <a:t> </a:t>
            </a:r>
            <a:r>
              <a:rPr lang="en-US" sz="2000" b="1" dirty="0" err="1" smtClean="0">
                <a:solidFill>
                  <a:srgbClr val="0000FF"/>
                </a:solidFill>
              </a:rPr>
              <a:t>máu</a:t>
            </a:r>
            <a:r>
              <a:rPr lang="en-US" sz="2000" b="1" dirty="0" smtClean="0">
                <a:solidFill>
                  <a:srgbClr val="0000FF"/>
                </a:solidFill>
              </a:rPr>
              <a:t> </a:t>
            </a:r>
            <a:r>
              <a:rPr lang="en-US" sz="2000" b="1" dirty="0" err="1" smtClean="0">
                <a:solidFill>
                  <a:srgbClr val="0000FF"/>
                </a:solidFill>
              </a:rPr>
              <a:t>cơ</a:t>
            </a:r>
            <a:r>
              <a:rPr lang="en-US" sz="2000" b="1" dirty="0" smtClean="0">
                <a:solidFill>
                  <a:srgbClr val="0000FF"/>
                </a:solidFill>
              </a:rPr>
              <a:t> </a:t>
            </a:r>
            <a:r>
              <a:rPr lang="en-US" sz="2000" b="1" dirty="0" err="1" smtClean="0">
                <a:solidFill>
                  <a:srgbClr val="0000FF"/>
                </a:solidFill>
              </a:rPr>
              <a:t>tim.</a:t>
            </a:r>
            <a:r>
              <a:rPr lang="en-US" sz="2000" b="1" dirty="0" smtClean="0">
                <a:solidFill>
                  <a:srgbClr val="0000FF"/>
                </a:solidFill>
              </a:rPr>
              <a:t> </a:t>
            </a:r>
            <a:r>
              <a:rPr lang="en-US" sz="2000" b="1" dirty="0" err="1">
                <a:solidFill>
                  <a:srgbClr val="0000FF"/>
                </a:solidFill>
              </a:rPr>
              <a:t>Điều</a:t>
            </a:r>
            <a:r>
              <a:rPr lang="en-US" sz="2000" b="1" dirty="0">
                <a:solidFill>
                  <a:srgbClr val="0000FF"/>
                </a:solidFill>
              </a:rPr>
              <a:t> </a:t>
            </a:r>
            <a:r>
              <a:rPr lang="en-US" sz="2000" b="1" dirty="0" err="1">
                <a:solidFill>
                  <a:srgbClr val="0000FF"/>
                </a:solidFill>
              </a:rPr>
              <a:t>trị</a:t>
            </a:r>
            <a:r>
              <a:rPr lang="en-US" sz="2000" b="1" dirty="0">
                <a:solidFill>
                  <a:srgbClr val="0000FF"/>
                </a:solidFill>
              </a:rPr>
              <a:t> </a:t>
            </a:r>
            <a:r>
              <a:rPr lang="en-US" sz="2000" b="1" dirty="0" err="1">
                <a:solidFill>
                  <a:srgbClr val="0000FF"/>
                </a:solidFill>
              </a:rPr>
              <a:t>ngày</a:t>
            </a:r>
            <a:r>
              <a:rPr lang="en-US" sz="2000" b="1" dirty="0">
                <a:solidFill>
                  <a:srgbClr val="0000FF"/>
                </a:solidFill>
              </a:rPr>
              <a:t> </a:t>
            </a:r>
            <a:r>
              <a:rPr lang="en-US" sz="2000" b="1" dirty="0" err="1">
                <a:solidFill>
                  <a:srgbClr val="0000FF"/>
                </a:solidFill>
              </a:rPr>
              <a:t>thứ</a:t>
            </a:r>
            <a:r>
              <a:rPr lang="en-US" sz="2000" b="1" dirty="0">
                <a:solidFill>
                  <a:srgbClr val="0000FF"/>
                </a:solidFill>
              </a:rPr>
              <a:t> </a:t>
            </a:r>
            <a:r>
              <a:rPr lang="en-US" sz="2000" b="1" dirty="0" smtClean="0">
                <a:solidFill>
                  <a:srgbClr val="0000FF"/>
                </a:solidFill>
              </a:rPr>
              <a:t>3. NB </a:t>
            </a:r>
            <a:r>
              <a:rPr lang="en-US" sz="2000" b="1" dirty="0" err="1" smtClean="0">
                <a:solidFill>
                  <a:srgbClr val="0000FF"/>
                </a:solidFill>
              </a:rPr>
              <a:t>đang</a:t>
            </a:r>
            <a:r>
              <a:rPr lang="en-US" sz="2000" b="1" dirty="0" smtClean="0">
                <a:solidFill>
                  <a:srgbClr val="0000FF"/>
                </a:solidFill>
              </a:rPr>
              <a:t> </a:t>
            </a:r>
            <a:r>
              <a:rPr lang="en-US" sz="2000" b="1" dirty="0" err="1" smtClean="0">
                <a:solidFill>
                  <a:srgbClr val="0000FF"/>
                </a:solidFill>
              </a:rPr>
              <a:t>được</a:t>
            </a:r>
            <a:r>
              <a:rPr lang="en-US" sz="2000" b="1" dirty="0" smtClean="0">
                <a:solidFill>
                  <a:srgbClr val="0000FF"/>
                </a:solidFill>
              </a:rPr>
              <a:t> </a:t>
            </a:r>
            <a:r>
              <a:rPr lang="en-US" sz="2000" b="1" dirty="0" err="1" smtClean="0">
                <a:solidFill>
                  <a:srgbClr val="0000FF"/>
                </a:solidFill>
              </a:rPr>
              <a:t>theo</a:t>
            </a:r>
            <a:r>
              <a:rPr lang="en-US" sz="2000" b="1" dirty="0" smtClean="0">
                <a:solidFill>
                  <a:srgbClr val="0000FF"/>
                </a:solidFill>
              </a:rPr>
              <a:t> </a:t>
            </a:r>
            <a:r>
              <a:rPr lang="en-US" sz="2000" b="1" dirty="0" err="1" smtClean="0">
                <a:solidFill>
                  <a:srgbClr val="0000FF"/>
                </a:solidFill>
              </a:rPr>
              <a:t>dõi</a:t>
            </a:r>
            <a:r>
              <a:rPr lang="en-US" sz="2000" b="1" dirty="0" smtClean="0">
                <a:solidFill>
                  <a:srgbClr val="0000FF"/>
                </a:solidFill>
              </a:rPr>
              <a:t> </a:t>
            </a:r>
            <a:r>
              <a:rPr lang="en-US" sz="2000" b="1" dirty="0" err="1" smtClean="0">
                <a:solidFill>
                  <a:srgbClr val="0000FF"/>
                </a:solidFill>
              </a:rPr>
              <a:t>bằng</a:t>
            </a:r>
            <a:r>
              <a:rPr lang="en-US" sz="2000" b="1" dirty="0" smtClean="0">
                <a:solidFill>
                  <a:srgbClr val="0000FF"/>
                </a:solidFill>
              </a:rPr>
              <a:t> monitor.</a:t>
            </a:r>
          </a:p>
          <a:p>
            <a:pPr algn="just"/>
            <a:r>
              <a:rPr lang="en-US" sz="2000" b="1" dirty="0" err="1" smtClean="0">
                <a:solidFill>
                  <a:srgbClr val="0000FF"/>
                </a:solidFill>
              </a:rPr>
              <a:t>Lúc</a:t>
            </a:r>
            <a:r>
              <a:rPr lang="en-US" sz="2000" b="1" dirty="0" smtClean="0">
                <a:solidFill>
                  <a:srgbClr val="0000FF"/>
                </a:solidFill>
              </a:rPr>
              <a:t> 15h00</a:t>
            </a:r>
            <a:r>
              <a:rPr lang="en-US" sz="2000" b="1" dirty="0">
                <a:solidFill>
                  <a:srgbClr val="0000FF"/>
                </a:solidFill>
              </a:rPr>
              <a:t>, NB </a:t>
            </a:r>
            <a:r>
              <a:rPr lang="en-US" sz="2000" b="1" dirty="0" err="1" smtClean="0">
                <a:solidFill>
                  <a:srgbClr val="0000FF"/>
                </a:solidFill>
              </a:rPr>
              <a:t>thấy</a:t>
            </a:r>
            <a:r>
              <a:rPr lang="en-US" sz="2000" b="1" dirty="0" smtClean="0">
                <a:solidFill>
                  <a:srgbClr val="0000FF"/>
                </a:solidFill>
              </a:rPr>
              <a:t> </a:t>
            </a:r>
            <a:r>
              <a:rPr lang="en-US" sz="2000" b="1" dirty="0" err="1">
                <a:solidFill>
                  <a:srgbClr val="0000FF"/>
                </a:solidFill>
              </a:rPr>
              <a:t>chóng</a:t>
            </a:r>
            <a:r>
              <a:rPr lang="en-US" sz="2000" b="1" dirty="0">
                <a:solidFill>
                  <a:srgbClr val="0000FF"/>
                </a:solidFill>
              </a:rPr>
              <a:t> </a:t>
            </a:r>
            <a:r>
              <a:rPr lang="en-US" sz="2000" b="1" dirty="0" err="1">
                <a:solidFill>
                  <a:srgbClr val="0000FF"/>
                </a:solidFill>
              </a:rPr>
              <a:t>mặt</a:t>
            </a:r>
            <a:r>
              <a:rPr lang="en-US" sz="2000" b="1" dirty="0">
                <a:solidFill>
                  <a:srgbClr val="0000FF"/>
                </a:solidFill>
              </a:rPr>
              <a:t>, </a:t>
            </a:r>
            <a:r>
              <a:rPr lang="en-US" sz="2000" b="1" dirty="0" err="1">
                <a:solidFill>
                  <a:srgbClr val="0000FF"/>
                </a:solidFill>
              </a:rPr>
              <a:t>khó</a:t>
            </a:r>
            <a:r>
              <a:rPr lang="en-US" sz="2000" b="1" dirty="0">
                <a:solidFill>
                  <a:srgbClr val="0000FF"/>
                </a:solidFill>
              </a:rPr>
              <a:t> </a:t>
            </a:r>
            <a:r>
              <a:rPr lang="en-US" sz="2000" b="1" dirty="0" err="1">
                <a:solidFill>
                  <a:srgbClr val="0000FF"/>
                </a:solidFill>
              </a:rPr>
              <a:t>thở</a:t>
            </a:r>
            <a:r>
              <a:rPr lang="en-US" sz="2000" b="1" dirty="0">
                <a:solidFill>
                  <a:srgbClr val="0000FF"/>
                </a:solidFill>
              </a:rPr>
              <a:t>, </a:t>
            </a:r>
            <a:r>
              <a:rPr lang="en-US" sz="2000" b="1" dirty="0" err="1" smtClean="0">
                <a:solidFill>
                  <a:srgbClr val="0000FF"/>
                </a:solidFill>
              </a:rPr>
              <a:t>đau</a:t>
            </a:r>
            <a:r>
              <a:rPr lang="en-US" sz="2000" b="1" dirty="0" smtClean="0">
                <a:solidFill>
                  <a:srgbClr val="0000FF"/>
                </a:solidFill>
              </a:rPr>
              <a:t> </a:t>
            </a:r>
            <a:r>
              <a:rPr lang="en-US" sz="2000" b="1" dirty="0" err="1" smtClean="0">
                <a:solidFill>
                  <a:srgbClr val="0000FF"/>
                </a:solidFill>
              </a:rPr>
              <a:t>vùng</a:t>
            </a:r>
            <a:r>
              <a:rPr lang="en-US" sz="2000" b="1" dirty="0" smtClean="0">
                <a:solidFill>
                  <a:srgbClr val="0000FF"/>
                </a:solidFill>
              </a:rPr>
              <a:t> </a:t>
            </a:r>
            <a:r>
              <a:rPr lang="en-US" sz="2000" b="1" dirty="0" err="1" smtClean="0">
                <a:solidFill>
                  <a:srgbClr val="0000FF"/>
                </a:solidFill>
              </a:rPr>
              <a:t>ngực</a:t>
            </a:r>
            <a:r>
              <a:rPr lang="en-US" sz="2000" b="1" dirty="0" smtClean="0">
                <a:solidFill>
                  <a:srgbClr val="0000FF"/>
                </a:solidFill>
              </a:rPr>
              <a:t> </a:t>
            </a:r>
            <a:r>
              <a:rPr lang="en-US" sz="2000" b="1" dirty="0" err="1" smtClean="0">
                <a:solidFill>
                  <a:srgbClr val="0000FF"/>
                </a:solidFill>
              </a:rPr>
              <a:t>trái</a:t>
            </a:r>
            <a:r>
              <a:rPr lang="en-US" sz="2000" b="1" dirty="0" smtClean="0">
                <a:solidFill>
                  <a:srgbClr val="0000FF"/>
                </a:solidFill>
              </a:rPr>
              <a:t>, </a:t>
            </a:r>
            <a:r>
              <a:rPr lang="en-US" sz="2000" b="1" dirty="0" err="1" smtClean="0">
                <a:solidFill>
                  <a:srgbClr val="0000FF"/>
                </a:solidFill>
              </a:rPr>
              <a:t>đau</a:t>
            </a:r>
            <a:r>
              <a:rPr lang="en-US" sz="2000" b="1" dirty="0" smtClean="0">
                <a:solidFill>
                  <a:srgbClr val="0000FF"/>
                </a:solidFill>
              </a:rPr>
              <a:t> </a:t>
            </a:r>
            <a:r>
              <a:rPr lang="en-US" sz="2000" b="1" dirty="0" err="1" smtClean="0">
                <a:solidFill>
                  <a:srgbClr val="0000FF"/>
                </a:solidFill>
              </a:rPr>
              <a:t>lan</a:t>
            </a:r>
            <a:r>
              <a:rPr lang="en-US" sz="2000" b="1" dirty="0" smtClean="0">
                <a:solidFill>
                  <a:srgbClr val="0000FF"/>
                </a:solidFill>
              </a:rPr>
              <a:t> </a:t>
            </a:r>
            <a:r>
              <a:rPr lang="en-US" sz="2000" b="1" dirty="0" err="1" smtClean="0">
                <a:solidFill>
                  <a:srgbClr val="0000FF"/>
                </a:solidFill>
              </a:rPr>
              <a:t>xuống</a:t>
            </a:r>
            <a:r>
              <a:rPr lang="en-US" sz="2000" b="1" dirty="0" smtClean="0">
                <a:solidFill>
                  <a:srgbClr val="0000FF"/>
                </a:solidFill>
              </a:rPr>
              <a:t> </a:t>
            </a:r>
            <a:r>
              <a:rPr lang="en-US" sz="2000" b="1" dirty="0" err="1" smtClean="0">
                <a:solidFill>
                  <a:srgbClr val="0000FF"/>
                </a:solidFill>
              </a:rPr>
              <a:t>cánh</a:t>
            </a:r>
            <a:r>
              <a:rPr lang="en-US" sz="2000" b="1" dirty="0" smtClean="0">
                <a:solidFill>
                  <a:srgbClr val="0000FF"/>
                </a:solidFill>
              </a:rPr>
              <a:t> </a:t>
            </a:r>
            <a:r>
              <a:rPr lang="en-US" sz="2000" b="1" dirty="0" err="1" smtClean="0">
                <a:solidFill>
                  <a:srgbClr val="0000FF"/>
                </a:solidFill>
              </a:rPr>
              <a:t>tay</a:t>
            </a:r>
            <a:r>
              <a:rPr lang="en-US" sz="2000" b="1" dirty="0" smtClean="0">
                <a:solidFill>
                  <a:srgbClr val="0000FF"/>
                </a:solidFill>
              </a:rPr>
              <a:t> </a:t>
            </a:r>
            <a:r>
              <a:rPr lang="en-US" sz="2000" b="1" dirty="0" err="1" smtClean="0">
                <a:solidFill>
                  <a:srgbClr val="0000FF"/>
                </a:solidFill>
              </a:rPr>
              <a:t>nên</a:t>
            </a:r>
            <a:r>
              <a:rPr lang="en-US" sz="2000" b="1" dirty="0">
                <a:solidFill>
                  <a:srgbClr val="0000FF"/>
                </a:solidFill>
              </a:rPr>
              <a:t> </a:t>
            </a:r>
            <a:r>
              <a:rPr lang="en-US" sz="2000" b="1" dirty="0" err="1" smtClean="0">
                <a:solidFill>
                  <a:srgbClr val="0000FF"/>
                </a:solidFill>
              </a:rPr>
              <a:t>báo</a:t>
            </a:r>
            <a:r>
              <a:rPr lang="en-US" sz="2000" b="1" dirty="0" smtClean="0">
                <a:solidFill>
                  <a:srgbClr val="0000FF"/>
                </a:solidFill>
              </a:rPr>
              <a:t> </a:t>
            </a:r>
            <a:r>
              <a:rPr lang="en-US" sz="2000" b="1" dirty="0" err="1" smtClean="0">
                <a:solidFill>
                  <a:srgbClr val="0000FF"/>
                </a:solidFill>
              </a:rPr>
              <a:t>với</a:t>
            </a:r>
            <a:r>
              <a:rPr lang="en-US" sz="2000" b="1" dirty="0" smtClean="0">
                <a:solidFill>
                  <a:srgbClr val="0000FF"/>
                </a:solidFill>
              </a:rPr>
              <a:t> ĐD, </a:t>
            </a:r>
            <a:r>
              <a:rPr lang="en-US" sz="2000" b="1" dirty="0">
                <a:solidFill>
                  <a:srgbClr val="0000FF"/>
                </a:solidFill>
              </a:rPr>
              <a:t>ĐD </a:t>
            </a:r>
            <a:r>
              <a:rPr lang="en-US" sz="2000" b="1" dirty="0" err="1" smtClean="0">
                <a:solidFill>
                  <a:srgbClr val="0000FF"/>
                </a:solidFill>
              </a:rPr>
              <a:t>báo</a:t>
            </a:r>
            <a:r>
              <a:rPr lang="en-US" sz="2000" b="1" dirty="0" smtClean="0">
                <a:solidFill>
                  <a:srgbClr val="0000FF"/>
                </a:solidFill>
              </a:rPr>
              <a:t> </a:t>
            </a:r>
            <a:r>
              <a:rPr lang="en-US" sz="2000" b="1" dirty="0" err="1">
                <a:solidFill>
                  <a:srgbClr val="0000FF"/>
                </a:solidFill>
              </a:rPr>
              <a:t>với</a:t>
            </a:r>
            <a:r>
              <a:rPr lang="en-US" sz="2000" b="1" dirty="0">
                <a:solidFill>
                  <a:srgbClr val="0000FF"/>
                </a:solidFill>
              </a:rPr>
              <a:t> BS, BS </a:t>
            </a:r>
            <a:r>
              <a:rPr lang="en-US" sz="2000" b="1" dirty="0" err="1">
                <a:solidFill>
                  <a:srgbClr val="0000FF"/>
                </a:solidFill>
              </a:rPr>
              <a:t>thăm</a:t>
            </a:r>
            <a:r>
              <a:rPr lang="en-US" sz="2000" b="1" dirty="0">
                <a:solidFill>
                  <a:srgbClr val="0000FF"/>
                </a:solidFill>
              </a:rPr>
              <a:t> </a:t>
            </a:r>
            <a:r>
              <a:rPr lang="en-US" sz="2000" b="1" dirty="0" err="1">
                <a:solidFill>
                  <a:srgbClr val="0000FF"/>
                </a:solidFill>
              </a:rPr>
              <a:t>khám</a:t>
            </a:r>
            <a:r>
              <a:rPr lang="en-US" sz="2000" b="1" dirty="0">
                <a:solidFill>
                  <a:srgbClr val="0000FF"/>
                </a:solidFill>
              </a:rPr>
              <a:t> </a:t>
            </a:r>
            <a:r>
              <a:rPr lang="en-US" sz="2000" b="1" dirty="0" err="1">
                <a:solidFill>
                  <a:srgbClr val="0000FF"/>
                </a:solidFill>
              </a:rPr>
              <a:t>và</a:t>
            </a:r>
            <a:r>
              <a:rPr lang="en-US" sz="2000" b="1" dirty="0">
                <a:solidFill>
                  <a:srgbClr val="0000FF"/>
                </a:solidFill>
              </a:rPr>
              <a:t> </a:t>
            </a:r>
            <a:r>
              <a:rPr lang="en-US" sz="2000" b="1" dirty="0" err="1">
                <a:solidFill>
                  <a:srgbClr val="0000FF"/>
                </a:solidFill>
              </a:rPr>
              <a:t>chỉ</a:t>
            </a:r>
            <a:r>
              <a:rPr lang="en-US" sz="2000" b="1" dirty="0">
                <a:solidFill>
                  <a:srgbClr val="0000FF"/>
                </a:solidFill>
              </a:rPr>
              <a:t> </a:t>
            </a:r>
            <a:r>
              <a:rPr lang="en-US" sz="2000" b="1" dirty="0" err="1">
                <a:solidFill>
                  <a:srgbClr val="0000FF"/>
                </a:solidFill>
              </a:rPr>
              <a:t>định</a:t>
            </a:r>
            <a:r>
              <a:rPr lang="en-US" sz="2000" b="1" dirty="0">
                <a:solidFill>
                  <a:srgbClr val="0000FF"/>
                </a:solidFill>
              </a:rPr>
              <a:t> ĐD </a:t>
            </a:r>
            <a:r>
              <a:rPr lang="en-US" sz="2000" b="1" dirty="0" err="1" smtClean="0">
                <a:solidFill>
                  <a:srgbClr val="0000FF"/>
                </a:solidFill>
              </a:rPr>
              <a:t>tiến</a:t>
            </a:r>
            <a:r>
              <a:rPr lang="en-US" sz="2000" b="1" dirty="0" smtClean="0">
                <a:solidFill>
                  <a:srgbClr val="0000FF"/>
                </a:solidFill>
              </a:rPr>
              <a:t> </a:t>
            </a:r>
            <a:r>
              <a:rPr lang="en-US" sz="2000" b="1" dirty="0" err="1">
                <a:solidFill>
                  <a:srgbClr val="0000FF"/>
                </a:solidFill>
              </a:rPr>
              <a:t>hành</a:t>
            </a:r>
            <a:r>
              <a:rPr lang="en-US" sz="2000" b="1" dirty="0">
                <a:solidFill>
                  <a:srgbClr val="0000FF"/>
                </a:solidFill>
              </a:rPr>
              <a:t> </a:t>
            </a:r>
            <a:r>
              <a:rPr lang="en-US" sz="2000" b="1" dirty="0" smtClean="0">
                <a:solidFill>
                  <a:srgbClr val="0000FF"/>
                </a:solidFill>
              </a:rPr>
              <a:t>KT </a:t>
            </a:r>
            <a:r>
              <a:rPr lang="en-US" sz="2000" b="1" dirty="0" err="1" smtClean="0">
                <a:solidFill>
                  <a:srgbClr val="0000FF"/>
                </a:solidFill>
              </a:rPr>
              <a:t>ghi</a:t>
            </a:r>
            <a:r>
              <a:rPr lang="en-US" sz="2000" b="1" dirty="0" smtClean="0">
                <a:solidFill>
                  <a:srgbClr val="0000FF"/>
                </a:solidFill>
              </a:rPr>
              <a:t> </a:t>
            </a:r>
            <a:r>
              <a:rPr lang="en-US" sz="2000" b="1" dirty="0" err="1">
                <a:solidFill>
                  <a:srgbClr val="0000FF"/>
                </a:solidFill>
              </a:rPr>
              <a:t>điện</a:t>
            </a:r>
            <a:r>
              <a:rPr lang="en-US" sz="2000" b="1" dirty="0">
                <a:solidFill>
                  <a:srgbClr val="0000FF"/>
                </a:solidFill>
              </a:rPr>
              <a:t> </a:t>
            </a:r>
            <a:r>
              <a:rPr lang="en-US" sz="2000" b="1" dirty="0" err="1">
                <a:solidFill>
                  <a:srgbClr val="0000FF"/>
                </a:solidFill>
              </a:rPr>
              <a:t>tim</a:t>
            </a:r>
            <a:r>
              <a:rPr lang="en-US" sz="2000" b="1" dirty="0">
                <a:solidFill>
                  <a:srgbClr val="0000FF"/>
                </a:solidFill>
              </a:rPr>
              <a:t> </a:t>
            </a:r>
            <a:r>
              <a:rPr lang="en-US" sz="2000" b="1" dirty="0" err="1">
                <a:solidFill>
                  <a:srgbClr val="0000FF"/>
                </a:solidFill>
              </a:rPr>
              <a:t>và</a:t>
            </a:r>
            <a:r>
              <a:rPr lang="en-US" sz="2000" b="1" dirty="0">
                <a:solidFill>
                  <a:srgbClr val="0000FF"/>
                </a:solidFill>
              </a:rPr>
              <a:t> </a:t>
            </a:r>
            <a:r>
              <a:rPr lang="en-US" sz="2000" b="1" dirty="0" err="1">
                <a:solidFill>
                  <a:srgbClr val="0000FF"/>
                </a:solidFill>
              </a:rPr>
              <a:t>thông</a:t>
            </a:r>
            <a:r>
              <a:rPr lang="en-US" sz="2000" b="1" dirty="0">
                <a:solidFill>
                  <a:srgbClr val="0000FF"/>
                </a:solidFill>
              </a:rPr>
              <a:t> </a:t>
            </a:r>
            <a:r>
              <a:rPr lang="en-US" sz="2000" b="1" dirty="0" err="1">
                <a:solidFill>
                  <a:srgbClr val="0000FF"/>
                </a:solidFill>
              </a:rPr>
              <a:t>báo</a:t>
            </a:r>
            <a:r>
              <a:rPr lang="en-US" sz="2000" b="1" dirty="0">
                <a:solidFill>
                  <a:srgbClr val="0000FF"/>
                </a:solidFill>
              </a:rPr>
              <a:t> </a:t>
            </a:r>
            <a:r>
              <a:rPr lang="en-US" sz="2000" b="1" dirty="0" err="1">
                <a:solidFill>
                  <a:srgbClr val="0000FF"/>
                </a:solidFill>
              </a:rPr>
              <a:t>với</a:t>
            </a:r>
            <a:r>
              <a:rPr lang="en-US" sz="2000" b="1" dirty="0">
                <a:solidFill>
                  <a:srgbClr val="0000FF"/>
                </a:solidFill>
              </a:rPr>
              <a:t> </a:t>
            </a:r>
            <a:r>
              <a:rPr lang="en-US" sz="2000" b="1" dirty="0" smtClean="0">
                <a:solidFill>
                  <a:srgbClr val="0000FF"/>
                </a:solidFill>
              </a:rPr>
              <a:t>BS.</a:t>
            </a:r>
            <a:endParaRPr lang="en-US" sz="2000" b="1" dirty="0">
              <a:solidFill>
                <a:srgbClr val="0000FF"/>
              </a:solidFill>
            </a:endParaRPr>
          </a:p>
          <a:p>
            <a:pPr algn="just"/>
            <a:r>
              <a:rPr lang="en-US" sz="2000" b="1" dirty="0" err="1">
                <a:solidFill>
                  <a:srgbClr val="0000FF"/>
                </a:solidFill>
              </a:rPr>
              <a:t>Yêu</a:t>
            </a:r>
            <a:r>
              <a:rPr lang="en-US" sz="2000" b="1" dirty="0">
                <a:solidFill>
                  <a:srgbClr val="0000FF"/>
                </a:solidFill>
              </a:rPr>
              <a:t> </a:t>
            </a:r>
            <a:r>
              <a:rPr lang="en-US" sz="2000" b="1" dirty="0" err="1">
                <a:solidFill>
                  <a:srgbClr val="0000FF"/>
                </a:solidFill>
              </a:rPr>
              <a:t>cầu</a:t>
            </a:r>
            <a:r>
              <a:rPr lang="en-US" sz="2000" b="1" dirty="0">
                <a:solidFill>
                  <a:srgbClr val="0000FF"/>
                </a:solidFill>
              </a:rPr>
              <a:t> </a:t>
            </a:r>
            <a:r>
              <a:rPr lang="en-US" sz="2000" b="1" dirty="0" smtClean="0">
                <a:solidFill>
                  <a:srgbClr val="0000FF"/>
                </a:solidFill>
              </a:rPr>
              <a:t>:</a:t>
            </a:r>
            <a:endParaRPr lang="en-US" sz="2000" dirty="0">
              <a:solidFill>
                <a:srgbClr val="0000FF"/>
              </a:solidFill>
            </a:endParaRPr>
          </a:p>
          <a:p>
            <a:pPr marL="457200" lvl="0" indent="-457200" algn="just">
              <a:buFont typeface="+mj-lt"/>
              <a:buAutoNum type="arabicPeriod"/>
            </a:pPr>
            <a:r>
              <a:rPr lang="en-US" sz="2000" dirty="0" smtClean="0">
                <a:solidFill>
                  <a:srgbClr val="FF00FF"/>
                </a:solidFill>
                <a:latin typeface="Arial" panose="020B0604020202020204" pitchFamily="34" charset="0"/>
                <a:cs typeface="Arial" panose="020B0604020202020204" pitchFamily="34" charset="0"/>
              </a:rPr>
              <a:t>C</a:t>
            </a:r>
            <a:r>
              <a:rPr lang="vi-VN" sz="2000" dirty="0" smtClean="0">
                <a:solidFill>
                  <a:srgbClr val="FF00FF"/>
                </a:solidFill>
                <a:latin typeface="Arial" panose="020B0604020202020204" pitchFamily="34" charset="0"/>
                <a:cs typeface="Arial" panose="020B0604020202020204" pitchFamily="34" charset="0"/>
              </a:rPr>
              <a:t>huẩn </a:t>
            </a:r>
            <a:r>
              <a:rPr lang="vi-VN" sz="2000" dirty="0">
                <a:solidFill>
                  <a:srgbClr val="FF00FF"/>
                </a:solidFill>
                <a:latin typeface="Arial" panose="020B0604020202020204" pitchFamily="34" charset="0"/>
                <a:cs typeface="Arial" panose="020B0604020202020204" pitchFamily="34" charset="0"/>
              </a:rPr>
              <a:t>bị người bệnh để thực hiện kỹ thuật ghi điện tim cho người bệnh B theo y lệnh</a:t>
            </a:r>
            <a:r>
              <a:rPr lang="en-US" sz="2000" dirty="0">
                <a:solidFill>
                  <a:srgbClr val="FF00FF"/>
                </a:solidFill>
                <a:latin typeface="Arial" panose="020B0604020202020204" pitchFamily="34" charset="0"/>
                <a:cs typeface="Arial" panose="020B0604020202020204" pitchFamily="34" charset="0"/>
              </a:rPr>
              <a:t>?</a:t>
            </a:r>
          </a:p>
          <a:p>
            <a:pPr marL="457200" lvl="0" indent="-457200" algn="just">
              <a:buFont typeface="+mj-lt"/>
              <a:buAutoNum type="arabicPeriod"/>
            </a:pPr>
            <a:r>
              <a:rPr lang="en-US" sz="2000" dirty="0">
                <a:solidFill>
                  <a:srgbClr val="FF00FF"/>
                </a:solidFill>
                <a:latin typeface="Arial" panose="020B0604020202020204" pitchFamily="34" charset="0"/>
                <a:cs typeface="Arial" panose="020B0604020202020204" pitchFamily="34" charset="0"/>
              </a:rPr>
              <a:t>C</a:t>
            </a:r>
            <a:r>
              <a:rPr lang="vi-VN" sz="2000" dirty="0" smtClean="0">
                <a:solidFill>
                  <a:srgbClr val="FF00FF"/>
                </a:solidFill>
                <a:latin typeface="Arial" panose="020B0604020202020204" pitchFamily="34" charset="0"/>
                <a:cs typeface="Arial" panose="020B0604020202020204" pitchFamily="34" charset="0"/>
              </a:rPr>
              <a:t>huẩn </a:t>
            </a:r>
            <a:r>
              <a:rPr lang="vi-VN" sz="2000" dirty="0">
                <a:solidFill>
                  <a:srgbClr val="FF00FF"/>
                </a:solidFill>
                <a:latin typeface="Arial" panose="020B0604020202020204" pitchFamily="34" charset="0"/>
                <a:cs typeface="Arial" panose="020B0604020202020204" pitchFamily="34" charset="0"/>
              </a:rPr>
              <a:t>bị điều dưỡng, dụng cụ phù hợp để thực hiện kĩ </a:t>
            </a:r>
            <a:r>
              <a:rPr lang="en-US" sz="2000" dirty="0" err="1">
                <a:solidFill>
                  <a:srgbClr val="FF00FF"/>
                </a:solidFill>
                <a:latin typeface="Arial" panose="020B0604020202020204" pitchFamily="34" charset="0"/>
                <a:cs typeface="Arial" panose="020B0604020202020204" pitchFamily="34" charset="0"/>
              </a:rPr>
              <a:t>thuật</a:t>
            </a:r>
            <a:r>
              <a:rPr lang="en-US" sz="2000" dirty="0">
                <a:solidFill>
                  <a:srgbClr val="FF00FF"/>
                </a:solidFill>
                <a:latin typeface="Arial" panose="020B0604020202020204" pitchFamily="34" charset="0"/>
                <a:cs typeface="Arial" panose="020B0604020202020204" pitchFamily="34" charset="0"/>
              </a:rPr>
              <a:t> </a:t>
            </a:r>
            <a:r>
              <a:rPr lang="vi-VN" sz="2000" dirty="0">
                <a:solidFill>
                  <a:srgbClr val="FF00FF"/>
                </a:solidFill>
                <a:latin typeface="Arial" panose="020B0604020202020204" pitchFamily="34" charset="0"/>
                <a:cs typeface="Arial" panose="020B0604020202020204" pitchFamily="34" charset="0"/>
              </a:rPr>
              <a:t>ghi điện tim cho người bệnh B?</a:t>
            </a:r>
            <a:endParaRPr lang="en-US" sz="2000" dirty="0">
              <a:solidFill>
                <a:srgbClr val="FF00FF"/>
              </a:solidFill>
              <a:latin typeface="Arial" panose="020B0604020202020204" pitchFamily="34" charset="0"/>
              <a:cs typeface="Arial" panose="020B0604020202020204" pitchFamily="34" charset="0"/>
            </a:endParaRPr>
          </a:p>
          <a:p>
            <a:pPr marL="457200" lvl="0" indent="-457200" algn="just">
              <a:buFont typeface="+mj-lt"/>
              <a:buAutoNum type="arabicPeriod"/>
            </a:pPr>
            <a:r>
              <a:rPr lang="vi-VN" sz="2000" dirty="0">
                <a:solidFill>
                  <a:srgbClr val="FF00FF"/>
                </a:solidFill>
                <a:latin typeface="Arial" panose="020B0604020202020204" pitchFamily="34" charset="0"/>
                <a:cs typeface="Arial" panose="020B0604020202020204" pitchFamily="34" charset="0"/>
              </a:rPr>
              <a:t>Tiến hành kĩ thuật ghi điện tim cho người bệnh B đúng quy trình </a:t>
            </a:r>
            <a:r>
              <a:rPr lang="en-US" sz="2000" dirty="0" smtClean="0">
                <a:solidFill>
                  <a:srgbClr val="FF00FF"/>
                </a:solidFill>
                <a:latin typeface="Arial" panose="020B0604020202020204" pitchFamily="34" charset="0"/>
                <a:cs typeface="Arial" panose="020B0604020202020204" pitchFamily="34" charset="0"/>
              </a:rPr>
              <a:t>KT?</a:t>
            </a:r>
            <a:endParaRPr lang="en-US" sz="2000" dirty="0">
              <a:solidFill>
                <a:srgbClr val="FF00FF"/>
              </a:solidFill>
              <a:latin typeface="Arial" panose="020B0604020202020204" pitchFamily="34" charset="0"/>
              <a:cs typeface="Arial" panose="020B0604020202020204" pitchFamily="34" charset="0"/>
            </a:endParaRPr>
          </a:p>
          <a:p>
            <a:pPr marL="876300" indent="-514350" algn="just">
              <a:lnSpc>
                <a:spcPct val="150000"/>
              </a:lnSpc>
              <a:spcBef>
                <a:spcPts val="0"/>
              </a:spcBef>
              <a:tabLst>
                <a:tab pos="228600" algn="l"/>
              </a:tabLst>
            </a:pPr>
            <a:endParaRPr lang="en-US" sz="2000" b="1" i="1" dirty="0" smtClean="0">
              <a:solidFill>
                <a:srgbClr val="FF0000"/>
              </a:solidFill>
              <a:latin typeface="Arial" pitchFamily="34" charset="0"/>
              <a:cs typeface="Arial" pitchFamily="34" charset="0"/>
            </a:endParaRPr>
          </a:p>
          <a:p>
            <a:pPr marL="876300" indent="-514350" algn="just">
              <a:lnSpc>
                <a:spcPct val="150000"/>
              </a:lnSpc>
              <a:spcBef>
                <a:spcPts val="0"/>
              </a:spcBef>
              <a:tabLst>
                <a:tab pos="228600" algn="l"/>
              </a:tabLst>
            </a:pPr>
            <a:endParaRPr lang="en-US" sz="2000" b="1" i="1" dirty="0" smtClean="0">
              <a:solidFill>
                <a:srgbClr val="FF0000"/>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4EAF65A9-22AB-466A-842E-C5BF9E56D958}" type="slidenum">
              <a:rPr lang="en-US" smtClean="0"/>
              <a:pPr/>
              <a:t>19</a:t>
            </a:fld>
            <a:endParaRPr lang="en-US"/>
          </a:p>
        </p:txBody>
      </p:sp>
    </p:spTree>
    <p:extLst>
      <p:ext uri="{BB962C8B-B14F-4D97-AF65-F5344CB8AC3E}">
        <p14:creationId xmlns:p14="http://schemas.microsoft.com/office/powerpoint/2010/main" val="1798758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2800" b="1" dirty="0" smtClean="0">
                <a:solidFill>
                  <a:schemeClr val="bg1"/>
                </a:solidFill>
                <a:latin typeface="Tahoma" pitchFamily="34" charset="0"/>
                <a:ea typeface="Tahoma" pitchFamily="34" charset="0"/>
                <a:cs typeface="Tahoma" pitchFamily="34" charset="0"/>
              </a:rPr>
              <a:t>TRƯỜNG CAO ĐẲNG Y TẾ BẠCH MAI</a:t>
            </a:r>
            <a:endParaRPr lang="en-US" sz="2800" b="1" dirty="0">
              <a:solidFill>
                <a:schemeClr val="bg1"/>
              </a:solidFill>
              <a:latin typeface="Tahoma" pitchFamily="34" charset="0"/>
              <a:ea typeface="Tahoma" pitchFamily="34" charset="0"/>
              <a:cs typeface="Tahoma" pitchFamily="34" charset="0"/>
            </a:endParaRPr>
          </a:p>
        </p:txBody>
      </p:sp>
      <p:sp>
        <p:nvSpPr>
          <p:cNvPr id="7" name="Subtitle 2"/>
          <p:cNvSpPr txBox="1">
            <a:spLocks/>
          </p:cNvSpPr>
          <p:nvPr/>
        </p:nvSpPr>
        <p:spPr>
          <a:xfrm>
            <a:off x="0" y="685800"/>
            <a:ext cx="9144000" cy="514350"/>
          </a:xfrm>
          <a:prstGeom prst="rect">
            <a:avLst/>
          </a:prstGeom>
        </p:spPr>
        <p:txBody>
          <a:bodyPr vert="horz" lIns="91440" tIns="45720" rIns="91440" bIns="45720" rtlCol="0">
            <a:normAutofit fontScale="92500"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smtClean="0">
              <a:ln>
                <a:noFill/>
              </a:ln>
              <a:solidFill>
                <a:srgbClr val="FF0000"/>
              </a:solidFill>
              <a:effectLst/>
              <a:uLnTx/>
              <a:uFillTx/>
              <a:latin typeface="Tahoma" pitchFamily="34" charset="0"/>
              <a:ea typeface="Tahoma" pitchFamily="34" charset="0"/>
              <a:cs typeface="Tahoma" pitchFamily="34" charset="0"/>
            </a:endParaRPr>
          </a:p>
        </p:txBody>
      </p:sp>
      <p:pic>
        <p:nvPicPr>
          <p:cNvPr id="12" name="Picture 2" descr="C:\Users\VN-Pro\Desktop\Quy chuan Logo Cao Dang y Bach Mai_nho.jpg"/>
          <p:cNvPicPr>
            <a:picLocks noChangeAspect="1" noChangeArrowheads="1"/>
          </p:cNvPicPr>
          <p:nvPr/>
        </p:nvPicPr>
        <p:blipFill>
          <a:blip r:embed="rId3"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Picture 3" descr="D:\ảnh\LOGO bachmai.jpg"/>
          <p:cNvPicPr>
            <a:picLocks noChangeAspect="1" noChangeArrowheads="1"/>
          </p:cNvPicPr>
          <p:nvPr/>
        </p:nvPicPr>
        <p:blipFill>
          <a:blip r:embed="rId4"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 name="Rectangle 13"/>
          <p:cNvSpPr/>
          <p:nvPr/>
        </p:nvSpPr>
        <p:spPr>
          <a:xfrm>
            <a:off x="76200" y="704851"/>
            <a:ext cx="8991600" cy="2603790"/>
          </a:xfrm>
          <a:prstGeom prst="rect">
            <a:avLst/>
          </a:prstGeom>
        </p:spPr>
        <p:txBody>
          <a:bodyPr wrap="square">
            <a:spAutoFit/>
          </a:bodyPr>
          <a:lstStyle/>
          <a:p>
            <a:pPr lvl="0" algn="ctr">
              <a:lnSpc>
                <a:spcPct val="170000"/>
              </a:lnSpc>
            </a:pPr>
            <a:r>
              <a:rPr lang="nl-NL" sz="3200" b="1" dirty="0" smtClean="0">
                <a:solidFill>
                  <a:srgbClr val="0000FF"/>
                </a:solidFill>
                <a:latin typeface="Arial" pitchFamily="34" charset="0"/>
                <a:ea typeface="Tahoma" pitchFamily="34" charset="0"/>
                <a:cs typeface="Arial" pitchFamily="34" charset="0"/>
              </a:rPr>
              <a:t>Câu hỏi</a:t>
            </a:r>
          </a:p>
          <a:p>
            <a:pPr lvl="0">
              <a:lnSpc>
                <a:spcPct val="170000"/>
              </a:lnSpc>
            </a:pPr>
            <a:r>
              <a:rPr lang="nl-NL" sz="3200" dirty="0" smtClean="0">
                <a:solidFill>
                  <a:srgbClr val="0000FF"/>
                </a:solidFill>
                <a:latin typeface="Arial" pitchFamily="34" charset="0"/>
                <a:ea typeface="Tahoma" pitchFamily="34" charset="0"/>
                <a:cs typeface="Arial" pitchFamily="34" charset="0"/>
              </a:rPr>
              <a:t>Hãy vẽ </a:t>
            </a:r>
            <a:r>
              <a:rPr lang="vi-VN" sz="3200" dirty="0">
                <a:solidFill>
                  <a:srgbClr val="0000FF"/>
                </a:solidFill>
                <a:cs typeface="Arial" pitchFamily="34" charset="0"/>
              </a:rPr>
              <a:t>đồ thị ghi lại biến thiên </a:t>
            </a:r>
            <a:r>
              <a:rPr lang="vi-VN" sz="3200" dirty="0" smtClean="0">
                <a:solidFill>
                  <a:srgbClr val="0000FF"/>
                </a:solidFill>
                <a:cs typeface="Arial" pitchFamily="34" charset="0"/>
              </a:rPr>
              <a:t>dòng </a:t>
            </a:r>
            <a:r>
              <a:rPr lang="vi-VN" sz="3200" dirty="0">
                <a:solidFill>
                  <a:srgbClr val="0000FF"/>
                </a:solidFill>
                <a:cs typeface="Arial" pitchFamily="34" charset="0"/>
              </a:rPr>
              <a:t>điện </a:t>
            </a:r>
            <a:r>
              <a:rPr lang="nl-NL" sz="3200" dirty="0" smtClean="0">
                <a:solidFill>
                  <a:srgbClr val="0000FF"/>
                </a:solidFill>
                <a:latin typeface="Arial" pitchFamily="34" charset="0"/>
                <a:ea typeface="Tahoma" pitchFamily="34" charset="0"/>
                <a:cs typeface="Arial" pitchFamily="34" charset="0"/>
              </a:rPr>
              <a:t>phản ánh hoạt động của tim?</a:t>
            </a:r>
            <a:endParaRPr lang="en-US" sz="3200" dirty="0" smtClean="0">
              <a:solidFill>
                <a:srgbClr val="0000FF"/>
              </a:solidFill>
              <a:latin typeface="Arial" pitchFamily="34" charset="0"/>
              <a:ea typeface="Tahoma" pitchFamily="34" charset="0"/>
              <a:cs typeface="Arial" pitchFamily="34" charset="0"/>
            </a:endParaRPr>
          </a:p>
        </p:txBody>
      </p:sp>
    </p:spTree>
    <p:extLst>
      <p:ext uri="{BB962C8B-B14F-4D97-AF65-F5344CB8AC3E}">
        <p14:creationId xmlns:p14="http://schemas.microsoft.com/office/powerpoint/2010/main" val="14976717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2800" b="1" dirty="0" smtClean="0">
                <a:solidFill>
                  <a:schemeClr val="bg1"/>
                </a:solidFill>
                <a:latin typeface="Tahoma" pitchFamily="34" charset="0"/>
                <a:ea typeface="Tahoma" pitchFamily="34" charset="0"/>
                <a:cs typeface="Tahoma" pitchFamily="34" charset="0"/>
              </a:rPr>
              <a:t> </a:t>
            </a:r>
            <a:r>
              <a:rPr lang="en-US" sz="2800" b="1" dirty="0">
                <a:solidFill>
                  <a:schemeClr val="bg1"/>
                </a:solidFill>
                <a:latin typeface="Tahoma" pitchFamily="34" charset="0"/>
                <a:ea typeface="Tahoma" pitchFamily="34" charset="0"/>
                <a:cs typeface="Tahoma" pitchFamily="34" charset="0"/>
              </a:rPr>
              <a:t>5</a:t>
            </a:r>
            <a:r>
              <a:rPr lang="en-US" sz="2800" b="1" dirty="0" smtClean="0">
                <a:solidFill>
                  <a:schemeClr val="bg1"/>
                </a:solidFill>
                <a:latin typeface="Tahoma" pitchFamily="34" charset="0"/>
                <a:ea typeface="Tahoma" pitchFamily="34" charset="0"/>
                <a:cs typeface="Tahoma" pitchFamily="34" charset="0"/>
              </a:rPr>
              <a:t>. THỰC HIỆN KỸ THUẬT</a:t>
            </a:r>
            <a:endParaRPr lang="en-US" sz="2800" b="1" dirty="0">
              <a:solidFill>
                <a:schemeClr val="bg1"/>
              </a:solidFill>
              <a:latin typeface="Tahoma" pitchFamily="34" charset="0"/>
              <a:ea typeface="Tahoma" pitchFamily="34" charset="0"/>
              <a:cs typeface="Tahoma" pitchFamily="34" charset="0"/>
            </a:endParaRPr>
          </a:p>
        </p:txBody>
      </p:sp>
      <p:pic>
        <p:nvPicPr>
          <p:cNvPr id="7" name="Picture 2" descr="C:\Users\VN-Pro\Desktop\Quy chuan Logo Cao Dang y Bach Mai_nho.jpg"/>
          <p:cNvPicPr>
            <a:picLocks noChangeAspect="1" noChangeArrowheads="1"/>
          </p:cNvPicPr>
          <p:nvPr/>
        </p:nvPicPr>
        <p:blipFill>
          <a:blip r:embed="rId3"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3" descr="D:\ảnh\LOGO bachmai.jpg"/>
          <p:cNvPicPr>
            <a:picLocks noChangeAspect="1" noChangeArrowheads="1"/>
          </p:cNvPicPr>
          <p:nvPr/>
        </p:nvPicPr>
        <p:blipFill>
          <a:blip r:embed="rId4"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Slide Number Placeholder 2"/>
          <p:cNvSpPr>
            <a:spLocks noGrp="1"/>
          </p:cNvSpPr>
          <p:nvPr>
            <p:ph type="sldNum" sz="quarter" idx="12"/>
          </p:nvPr>
        </p:nvSpPr>
        <p:spPr/>
        <p:txBody>
          <a:bodyPr/>
          <a:lstStyle/>
          <a:p>
            <a:fld id="{4EAF65A9-22AB-466A-842E-C5BF9E56D958}" type="slidenum">
              <a:rPr lang="en-US" smtClean="0"/>
              <a:pPr/>
              <a:t>20</a:t>
            </a:fld>
            <a:endParaRPr lang="en-US"/>
          </a:p>
        </p:txBody>
      </p:sp>
      <p:sp>
        <p:nvSpPr>
          <p:cNvPr id="4" name="TextBox 3"/>
          <p:cNvSpPr txBox="1"/>
          <p:nvPr/>
        </p:nvSpPr>
        <p:spPr>
          <a:xfrm>
            <a:off x="208510" y="1468398"/>
            <a:ext cx="2851322" cy="2339102"/>
          </a:xfrm>
          <a:prstGeom prst="rect">
            <a:avLst/>
          </a:prstGeom>
          <a:solidFill>
            <a:schemeClr val="accent6">
              <a:lumMod val="40000"/>
              <a:lumOff val="60000"/>
            </a:schemeClr>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000" b="1" i="1" dirty="0">
                <a:solidFill>
                  <a:srgbClr val="FF0000"/>
                </a:solidFill>
                <a:cs typeface="Arial" pitchFamily="34" charset="0"/>
              </a:rPr>
              <a:t>D</a:t>
            </a:r>
            <a:r>
              <a:rPr lang="vi-VN" sz="2000" b="1" i="1" dirty="0">
                <a:solidFill>
                  <a:srgbClr val="FF0000"/>
                </a:solidFill>
                <a:cs typeface="Arial" pitchFamily="34" charset="0"/>
              </a:rPr>
              <a:t>ụng cụ: </a:t>
            </a:r>
            <a:endParaRPr lang="en-US" sz="2000" b="1" i="1" dirty="0" smtClean="0">
              <a:solidFill>
                <a:srgbClr val="FF0000"/>
              </a:solidFill>
              <a:cs typeface="Arial" pitchFamily="34" charset="0"/>
            </a:endParaRPr>
          </a:p>
          <a:p>
            <a:pPr marL="285750" indent="-285750">
              <a:buFont typeface="Wingdings" panose="05000000000000000000" pitchFamily="2" charset="2"/>
              <a:buChar char="§"/>
            </a:pPr>
            <a:r>
              <a:rPr lang="vi-VN" b="1" i="1" dirty="0" smtClean="0">
                <a:solidFill>
                  <a:srgbClr val="FF0000"/>
                </a:solidFill>
                <a:cs typeface="Arial" pitchFamily="34" charset="0"/>
              </a:rPr>
              <a:t>Máy </a:t>
            </a:r>
            <a:r>
              <a:rPr lang="vi-VN" b="1" i="1" dirty="0">
                <a:solidFill>
                  <a:srgbClr val="FF0000"/>
                </a:solidFill>
                <a:cs typeface="Arial" pitchFamily="34" charset="0"/>
              </a:rPr>
              <a:t>ghi điện </a:t>
            </a:r>
            <a:r>
              <a:rPr lang="vi-VN" b="1" i="1" dirty="0" smtClean="0">
                <a:solidFill>
                  <a:srgbClr val="FF0000"/>
                </a:solidFill>
                <a:cs typeface="Arial" pitchFamily="34" charset="0"/>
              </a:rPr>
              <a:t>tim</a:t>
            </a:r>
            <a:endParaRPr lang="en-US" b="1" i="1" dirty="0" smtClean="0">
              <a:solidFill>
                <a:srgbClr val="FF0000"/>
              </a:solidFill>
              <a:cs typeface="Arial" pitchFamily="34" charset="0"/>
            </a:endParaRPr>
          </a:p>
          <a:p>
            <a:pPr marL="285750" indent="-285750">
              <a:buFont typeface="Wingdings" panose="05000000000000000000" pitchFamily="2" charset="2"/>
              <a:buChar char="§"/>
            </a:pPr>
            <a:r>
              <a:rPr lang="en-US" b="1" i="1" dirty="0" smtClean="0">
                <a:solidFill>
                  <a:srgbClr val="FF0000"/>
                </a:solidFill>
                <a:cs typeface="Arial" pitchFamily="34" charset="0"/>
              </a:rPr>
              <a:t>G</a:t>
            </a:r>
            <a:r>
              <a:rPr lang="vi-VN" b="1" i="1" dirty="0" smtClean="0">
                <a:solidFill>
                  <a:srgbClr val="FF0000"/>
                </a:solidFill>
                <a:cs typeface="Arial" pitchFamily="34" charset="0"/>
              </a:rPr>
              <a:t>el</a:t>
            </a:r>
            <a:endParaRPr lang="en-US" b="1" i="1" dirty="0" smtClean="0">
              <a:solidFill>
                <a:srgbClr val="FF0000"/>
              </a:solidFill>
              <a:cs typeface="Arial" pitchFamily="34" charset="0"/>
            </a:endParaRPr>
          </a:p>
          <a:p>
            <a:pPr marL="285750" indent="-285750">
              <a:buFont typeface="Wingdings" panose="05000000000000000000" pitchFamily="2" charset="2"/>
              <a:buChar char="§"/>
            </a:pPr>
            <a:r>
              <a:rPr lang="en-US" b="1" i="1" dirty="0">
                <a:solidFill>
                  <a:srgbClr val="FF0000"/>
                </a:solidFill>
                <a:cs typeface="Arial" pitchFamily="34" charset="0"/>
              </a:rPr>
              <a:t>C</a:t>
            </a:r>
            <a:r>
              <a:rPr lang="vi-VN" b="1" i="1" dirty="0" smtClean="0">
                <a:solidFill>
                  <a:srgbClr val="FF0000"/>
                </a:solidFill>
                <a:cs typeface="Arial" pitchFamily="34" charset="0"/>
              </a:rPr>
              <a:t>ồn 70</a:t>
            </a:r>
            <a:r>
              <a:rPr lang="en-US" b="1" i="1" dirty="0" smtClean="0">
                <a:solidFill>
                  <a:srgbClr val="FF0000"/>
                </a:solidFill>
                <a:cs typeface="Arial" pitchFamily="34" charset="0"/>
              </a:rPr>
              <a:t> </a:t>
            </a:r>
            <a:r>
              <a:rPr lang="en-US" b="1" i="1" dirty="0" err="1" smtClean="0">
                <a:solidFill>
                  <a:srgbClr val="FF0000"/>
                </a:solidFill>
                <a:cs typeface="Arial" pitchFamily="34" charset="0"/>
              </a:rPr>
              <a:t>độ</a:t>
            </a:r>
            <a:endParaRPr lang="en-US" b="1" i="1" dirty="0" smtClean="0">
              <a:solidFill>
                <a:srgbClr val="FF0000"/>
              </a:solidFill>
              <a:cs typeface="Arial" pitchFamily="34" charset="0"/>
            </a:endParaRPr>
          </a:p>
          <a:p>
            <a:pPr marL="285750" indent="-285750">
              <a:buFont typeface="Wingdings" panose="05000000000000000000" pitchFamily="2" charset="2"/>
              <a:buChar char="§"/>
            </a:pPr>
            <a:r>
              <a:rPr lang="en-US" b="1" i="1" dirty="0" smtClean="0">
                <a:solidFill>
                  <a:srgbClr val="FF0000"/>
                </a:solidFill>
                <a:cs typeface="Arial" pitchFamily="34" charset="0"/>
              </a:rPr>
              <a:t>G</a:t>
            </a:r>
            <a:r>
              <a:rPr lang="vi-VN" b="1" i="1" dirty="0" smtClean="0">
                <a:solidFill>
                  <a:srgbClr val="FF0000"/>
                </a:solidFill>
                <a:cs typeface="Arial" pitchFamily="34" charset="0"/>
              </a:rPr>
              <a:t>ạc miếng</a:t>
            </a:r>
            <a:endParaRPr lang="en-US" b="1" i="1" dirty="0" smtClean="0">
              <a:solidFill>
                <a:srgbClr val="FF0000"/>
              </a:solidFill>
              <a:cs typeface="Arial" pitchFamily="34" charset="0"/>
            </a:endParaRPr>
          </a:p>
          <a:p>
            <a:pPr marL="285750" indent="-285750">
              <a:buFont typeface="Wingdings" panose="05000000000000000000" pitchFamily="2" charset="2"/>
              <a:buChar char="§"/>
            </a:pPr>
            <a:r>
              <a:rPr lang="vi-VN" b="1" i="1" dirty="0" smtClean="0">
                <a:solidFill>
                  <a:srgbClr val="FF0000"/>
                </a:solidFill>
                <a:cs typeface="Arial" pitchFamily="34" charset="0"/>
              </a:rPr>
              <a:t>Hồ </a:t>
            </a:r>
            <a:r>
              <a:rPr lang="vi-VN" b="1" i="1" dirty="0">
                <a:solidFill>
                  <a:srgbClr val="FF0000"/>
                </a:solidFill>
                <a:cs typeface="Arial" pitchFamily="34" charset="0"/>
              </a:rPr>
              <a:t>sơ bệnh án hoặc phiếu chỉ định của </a:t>
            </a:r>
            <a:r>
              <a:rPr lang="vi-VN" b="1" i="1" dirty="0" smtClean="0">
                <a:solidFill>
                  <a:srgbClr val="FF0000"/>
                </a:solidFill>
                <a:cs typeface="Arial" pitchFamily="34" charset="0"/>
              </a:rPr>
              <a:t>BS</a:t>
            </a:r>
            <a:endParaRPr lang="en-US" b="1" i="1" dirty="0">
              <a:solidFill>
                <a:srgbClr val="FF0000"/>
              </a:solidFill>
              <a:latin typeface="Arial" pitchFamily="34" charset="0"/>
              <a:cs typeface="Arial" pitchFamily="34" charset="0"/>
            </a:endParaRPr>
          </a:p>
        </p:txBody>
      </p:sp>
      <p:pic>
        <p:nvPicPr>
          <p:cNvPr id="1026" name="Picture 2" descr="Kết quả hình ảnh cho lọ gel trong siêu âm"/>
          <p:cNvPicPr>
            <a:picLocks noChangeAspect="1" noChangeArrowheads="1"/>
          </p:cNvPicPr>
          <p:nvPr/>
        </p:nvPicPr>
        <p:blipFill rotWithShape="1">
          <a:blip r:embed="rId5">
            <a:extLst>
              <a:ext uri="{28A0092B-C50C-407E-A947-70E740481C1C}">
                <a14:useLocalDpi xmlns:a14="http://schemas.microsoft.com/office/drawing/2010/main" val="0"/>
              </a:ext>
            </a:extLst>
          </a:blip>
          <a:srcRect l="15120" r="64720"/>
          <a:stretch/>
        </p:blipFill>
        <p:spPr bwMode="auto">
          <a:xfrm>
            <a:off x="6260950" y="1217671"/>
            <a:ext cx="1335386" cy="33120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ết quả hình ảnh cho lọ cồn"/>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7217" r="27244"/>
          <a:stretch/>
        </p:blipFill>
        <p:spPr bwMode="auto">
          <a:xfrm>
            <a:off x="7524328" y="1287284"/>
            <a:ext cx="1444857" cy="317278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ết quả hình ảnh cho  welch allyn cardio"/>
          <p:cNvPicPr>
            <a:picLocks noChangeAspect="1" noChangeArrowheads="1"/>
          </p:cNvPicPr>
          <p:nvPr/>
        </p:nvPicPr>
        <p:blipFill rotWithShape="1">
          <a:blip r:embed="rId7">
            <a:extLst>
              <a:ext uri="{28A0092B-C50C-407E-A947-70E740481C1C}">
                <a14:useLocalDpi xmlns:a14="http://schemas.microsoft.com/office/drawing/2010/main" val="0"/>
              </a:ext>
            </a:extLst>
          </a:blip>
          <a:srcRect l="13858" t="10088" r="16213" b="21445"/>
          <a:stretch/>
        </p:blipFill>
        <p:spPr bwMode="auto">
          <a:xfrm>
            <a:off x="3379420" y="1119683"/>
            <a:ext cx="2536214" cy="164511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Kết quả hình ảnh cho máy điện tim"/>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89576" y="3111957"/>
            <a:ext cx="3285147" cy="192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8235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2800" b="1" dirty="0" smtClean="0">
                <a:solidFill>
                  <a:schemeClr val="bg1"/>
                </a:solidFill>
                <a:latin typeface="Tahoma" pitchFamily="34" charset="0"/>
                <a:ea typeface="Tahoma" pitchFamily="34" charset="0"/>
                <a:cs typeface="Tahoma" pitchFamily="34" charset="0"/>
              </a:rPr>
              <a:t> TIẾN HÀNH KỸ THUẬT</a:t>
            </a:r>
            <a:endParaRPr lang="en-US" sz="2800" b="1" dirty="0">
              <a:solidFill>
                <a:schemeClr val="bg1"/>
              </a:solidFill>
              <a:latin typeface="Tahoma" pitchFamily="34" charset="0"/>
              <a:ea typeface="Tahoma" pitchFamily="34" charset="0"/>
              <a:cs typeface="Tahoma" pitchFamily="34" charset="0"/>
            </a:endParaRPr>
          </a:p>
        </p:txBody>
      </p:sp>
      <p:pic>
        <p:nvPicPr>
          <p:cNvPr id="7" name="Picture 2" descr="C:\Users\VN-Pro\Desktop\Quy chuan Logo Cao Dang y Bach Mai_nho.jpg"/>
          <p:cNvPicPr>
            <a:picLocks noChangeAspect="1" noChangeArrowheads="1"/>
          </p:cNvPicPr>
          <p:nvPr/>
        </p:nvPicPr>
        <p:blipFill>
          <a:blip r:embed="rId3"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3" descr="D:\ảnh\LOGO bachmai.jpg"/>
          <p:cNvPicPr>
            <a:picLocks noChangeAspect="1" noChangeArrowheads="1"/>
          </p:cNvPicPr>
          <p:nvPr/>
        </p:nvPicPr>
        <p:blipFill>
          <a:blip r:embed="rId4"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Slide Number Placeholder 2"/>
          <p:cNvSpPr>
            <a:spLocks noGrp="1"/>
          </p:cNvSpPr>
          <p:nvPr>
            <p:ph type="sldNum" sz="quarter" idx="12"/>
          </p:nvPr>
        </p:nvSpPr>
        <p:spPr/>
        <p:txBody>
          <a:bodyPr/>
          <a:lstStyle/>
          <a:p>
            <a:fld id="{4EAF65A9-22AB-466A-842E-C5BF9E56D958}" type="slidenum">
              <a:rPr lang="en-US" smtClean="0"/>
              <a:pPr/>
              <a:t>21</a:t>
            </a:fld>
            <a:endParaRPr lang="en-US"/>
          </a:p>
        </p:txBody>
      </p:sp>
      <p:graphicFrame>
        <p:nvGraphicFramePr>
          <p:cNvPr id="11" name="Table 10"/>
          <p:cNvGraphicFramePr>
            <a:graphicFrameLocks noGrp="1"/>
          </p:cNvGraphicFramePr>
          <p:nvPr>
            <p:extLst>
              <p:ext uri="{D42A27DB-BD31-4B8C-83A1-F6EECF244321}">
                <p14:modId xmlns:p14="http://schemas.microsoft.com/office/powerpoint/2010/main" val="3553971160"/>
              </p:ext>
            </p:extLst>
          </p:nvPr>
        </p:nvGraphicFramePr>
        <p:xfrm>
          <a:off x="76200" y="771547"/>
          <a:ext cx="8991600" cy="4269559"/>
        </p:xfrm>
        <a:graphic>
          <a:graphicData uri="http://schemas.openxmlformats.org/drawingml/2006/table">
            <a:tbl>
              <a:tblPr/>
              <a:tblGrid>
                <a:gridCol w="364225">
                  <a:extLst>
                    <a:ext uri="{9D8B030D-6E8A-4147-A177-3AD203B41FA5}">
                      <a16:colId xmlns:a16="http://schemas.microsoft.com/office/drawing/2014/main" val="4004226821"/>
                    </a:ext>
                  </a:extLst>
                </a:gridCol>
                <a:gridCol w="8627375">
                  <a:extLst>
                    <a:ext uri="{9D8B030D-6E8A-4147-A177-3AD203B41FA5}">
                      <a16:colId xmlns:a16="http://schemas.microsoft.com/office/drawing/2014/main" val="1484830161"/>
                    </a:ext>
                  </a:extLst>
                </a:gridCol>
              </a:tblGrid>
              <a:tr h="289996">
                <a:tc>
                  <a:txBody>
                    <a:bodyPr/>
                    <a:lstStyle/>
                    <a:p>
                      <a:pPr marL="0" lvl="0" indent="0" algn="ctr">
                        <a:spcAft>
                          <a:spcPts val="0"/>
                        </a:spcAft>
                        <a:buFontTx/>
                        <a:buNone/>
                        <a:tabLst>
                          <a:tab pos="323850" algn="l"/>
                        </a:tabLst>
                      </a:pPr>
                      <a:r>
                        <a:rPr lang="en-US" sz="1000" dirty="0" smtClean="0">
                          <a:solidFill>
                            <a:srgbClr val="0033CC"/>
                          </a:solidFill>
                          <a:effectLst/>
                          <a:latin typeface="Arial" panose="020B0604020202020204" pitchFamily="34" charset="0"/>
                          <a:ea typeface="Times New Roman" panose="02020603050405020304" pitchFamily="18" charset="0"/>
                          <a:cs typeface="Arial" panose="020B0604020202020204" pitchFamily="34" charset="0"/>
                        </a:rPr>
                        <a:t>1</a:t>
                      </a:r>
                      <a:endParaRPr lang="en-US"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endParaRPr>
                    </a:p>
                  </a:txBody>
                  <a:tcPr marL="32462" marR="3246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vi-VN"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C</a:t>
                      </a:r>
                      <a:r>
                        <a:rPr lang="pt-BR"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ho BN nằm ngửa, 2 chân duỗi thẳng, 2 tay để dọc theo thân m</a:t>
                      </a:r>
                      <a:r>
                        <a:rPr lang="vi-VN"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ình. Không chạm vào dụng cụ kim loại và các vật </a:t>
                      </a:r>
                      <a:r>
                        <a:rPr lang="vi-VN" sz="1000" dirty="0" smtClean="0">
                          <a:solidFill>
                            <a:srgbClr val="0033CC"/>
                          </a:solidFill>
                          <a:effectLst/>
                          <a:latin typeface="Arial" panose="020B0604020202020204" pitchFamily="34" charset="0"/>
                          <a:ea typeface="Times New Roman" panose="02020603050405020304" pitchFamily="18" charset="0"/>
                          <a:cs typeface="Arial" panose="020B0604020202020204" pitchFamily="34" charset="0"/>
                        </a:rPr>
                        <a:t>dụng</a:t>
                      </a:r>
                      <a:r>
                        <a:rPr lang="en-US" sz="1000" dirty="0" smtClean="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dirty="0" err="1" smtClean="0">
                          <a:solidFill>
                            <a:srgbClr val="0033CC"/>
                          </a:solidFill>
                          <a:effectLst/>
                          <a:latin typeface="Arial" panose="020B0604020202020204" pitchFamily="34" charset="0"/>
                          <a:ea typeface="Times New Roman" panose="02020603050405020304" pitchFamily="18" charset="0"/>
                          <a:cs typeface="Arial" panose="020B0604020202020204" pitchFamily="34" charset="0"/>
                        </a:rPr>
                        <a:t>xung</a:t>
                      </a:r>
                      <a:r>
                        <a:rPr lang="en-US" sz="1000" baseline="0" dirty="0" smtClean="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baseline="0" dirty="0" err="1" smtClean="0">
                          <a:solidFill>
                            <a:srgbClr val="0033CC"/>
                          </a:solidFill>
                          <a:effectLst/>
                          <a:latin typeface="Arial" panose="020B0604020202020204" pitchFamily="34" charset="0"/>
                          <a:ea typeface="Times New Roman" panose="02020603050405020304" pitchFamily="18" charset="0"/>
                          <a:cs typeface="Arial" panose="020B0604020202020204" pitchFamily="34" charset="0"/>
                        </a:rPr>
                        <a:t>quanh</a:t>
                      </a:r>
                      <a:endParaRPr lang="en-US"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endParaRPr>
                    </a:p>
                  </a:txBody>
                  <a:tcPr marL="32462" marR="32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2372892"/>
                  </a:ext>
                </a:extLst>
              </a:tr>
              <a:tr h="193331">
                <a:tc>
                  <a:txBody>
                    <a:bodyPr/>
                    <a:lstStyle/>
                    <a:p>
                      <a:pPr marL="0" lvl="0" indent="0" algn="ctr">
                        <a:spcAft>
                          <a:spcPts val="0"/>
                        </a:spcAft>
                        <a:buFontTx/>
                        <a:buNone/>
                        <a:tabLst>
                          <a:tab pos="323850" algn="l"/>
                        </a:tabLst>
                      </a:pPr>
                      <a:r>
                        <a:rPr lang="en-US" sz="1000" dirty="0" smtClean="0">
                          <a:solidFill>
                            <a:srgbClr val="0033CC"/>
                          </a:solidFill>
                          <a:effectLst/>
                          <a:latin typeface="Arial" panose="020B0604020202020204" pitchFamily="34" charset="0"/>
                          <a:ea typeface="Times New Roman" panose="02020603050405020304" pitchFamily="18" charset="0"/>
                          <a:cs typeface="Arial" panose="020B0604020202020204" pitchFamily="34" charset="0"/>
                        </a:rPr>
                        <a:t>2</a:t>
                      </a:r>
                      <a:endParaRPr lang="en-US"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endParaRPr>
                    </a:p>
                  </a:txBody>
                  <a:tcPr marL="32462" marR="3246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0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Kiểm</a:t>
                      </a:r>
                      <a:r>
                        <a:rPr lang="en-US"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tra</a:t>
                      </a:r>
                      <a:r>
                        <a:rPr lang="en-US"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hoạt</a:t>
                      </a:r>
                      <a:r>
                        <a:rPr lang="en-US"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động</a:t>
                      </a:r>
                      <a:r>
                        <a:rPr lang="en-US"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của</a:t>
                      </a:r>
                      <a:r>
                        <a:rPr lang="en-US"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máy</a:t>
                      </a:r>
                      <a:r>
                        <a:rPr lang="en-US"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cắm</a:t>
                      </a:r>
                      <a:r>
                        <a:rPr lang="en-US"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nguồn</a:t>
                      </a:r>
                      <a:r>
                        <a:rPr lang="en-US"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điện</a:t>
                      </a:r>
                      <a:r>
                        <a:rPr lang="en-US" sz="1000" dirty="0" smtClean="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dirty="0" err="1" smtClean="0">
                          <a:solidFill>
                            <a:srgbClr val="0033CC"/>
                          </a:solidFill>
                          <a:effectLst/>
                          <a:latin typeface="Arial" panose="020B0604020202020204" pitchFamily="34" charset="0"/>
                          <a:ea typeface="Times New Roman" panose="02020603050405020304" pitchFamily="18" charset="0"/>
                          <a:cs typeface="Arial" panose="020B0604020202020204" pitchFamily="34" charset="0"/>
                        </a:rPr>
                        <a:t>cắm</a:t>
                      </a:r>
                      <a:r>
                        <a:rPr lang="en-US" sz="1000" dirty="0" smtClean="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dirty="0" err="1" smtClean="0">
                          <a:solidFill>
                            <a:srgbClr val="0033CC"/>
                          </a:solidFill>
                          <a:effectLst/>
                          <a:latin typeface="Arial" panose="020B0604020202020204" pitchFamily="34" charset="0"/>
                          <a:ea typeface="Times New Roman" panose="02020603050405020304" pitchFamily="18" charset="0"/>
                          <a:cs typeface="Arial" panose="020B0604020202020204" pitchFamily="34" charset="0"/>
                        </a:rPr>
                        <a:t>kẹp</a:t>
                      </a:r>
                      <a:r>
                        <a:rPr lang="en-US" sz="1000" dirty="0" smtClean="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chống</a:t>
                      </a:r>
                      <a:r>
                        <a:rPr lang="en-US"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dirty="0" err="1" smtClean="0">
                          <a:solidFill>
                            <a:srgbClr val="0033CC"/>
                          </a:solidFill>
                          <a:effectLst/>
                          <a:latin typeface="Arial" panose="020B0604020202020204" pitchFamily="34" charset="0"/>
                          <a:ea typeface="Times New Roman" panose="02020603050405020304" pitchFamily="18" charset="0"/>
                          <a:cs typeface="Arial" panose="020B0604020202020204" pitchFamily="34" charset="0"/>
                        </a:rPr>
                        <a:t>nhiễu</a:t>
                      </a:r>
                      <a:r>
                        <a:rPr lang="en-US" sz="1000" dirty="0" smtClean="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dirty="0" err="1" smtClean="0">
                          <a:solidFill>
                            <a:srgbClr val="0033CC"/>
                          </a:solidFill>
                          <a:effectLst/>
                          <a:latin typeface="Arial" panose="020B0604020202020204" pitchFamily="34" charset="0"/>
                          <a:ea typeface="Times New Roman" panose="02020603050405020304" pitchFamily="18" charset="0"/>
                          <a:cs typeface="Arial" panose="020B0604020202020204" pitchFamily="34" charset="0"/>
                        </a:rPr>
                        <a:t>nếu</a:t>
                      </a:r>
                      <a:r>
                        <a:rPr lang="en-US" sz="1000" baseline="0" dirty="0" smtClean="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baseline="0" dirty="0" err="1" smtClean="0">
                          <a:solidFill>
                            <a:srgbClr val="0033CC"/>
                          </a:solidFill>
                          <a:effectLst/>
                          <a:latin typeface="Arial" panose="020B0604020202020204" pitchFamily="34" charset="0"/>
                          <a:ea typeface="Times New Roman" panose="02020603050405020304" pitchFamily="18" charset="0"/>
                          <a:cs typeface="Arial" panose="020B0604020202020204" pitchFamily="34" charset="0"/>
                        </a:rPr>
                        <a:t>cần</a:t>
                      </a:r>
                      <a:r>
                        <a:rPr lang="en-US" sz="1000" dirty="0" smtClean="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bật</a:t>
                      </a:r>
                      <a:r>
                        <a:rPr lang="en-US"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máy</a:t>
                      </a:r>
                      <a:r>
                        <a:rPr lang="en-US" sz="1000" dirty="0" smtClean="0">
                          <a:solidFill>
                            <a:srgbClr val="0033CC"/>
                          </a:solidFill>
                          <a:effectLst/>
                          <a:latin typeface="Arial" panose="020B0604020202020204" pitchFamily="34" charset="0"/>
                          <a:ea typeface="Times New Roman" panose="02020603050405020304" pitchFamily="18" charset="0"/>
                          <a:cs typeface="Arial" panose="020B0604020202020204" pitchFamily="34" charset="0"/>
                        </a:rPr>
                        <a:t>).</a:t>
                      </a:r>
                      <a:r>
                        <a:rPr lang="en-US" sz="1000" baseline="0" dirty="0" smtClean="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baseline="0" dirty="0" err="1" smtClean="0">
                          <a:solidFill>
                            <a:srgbClr val="0033CC"/>
                          </a:solidFill>
                          <a:effectLst/>
                          <a:latin typeface="Arial" panose="020B0604020202020204" pitchFamily="34" charset="0"/>
                          <a:ea typeface="Times New Roman" panose="02020603050405020304" pitchFamily="18" charset="0"/>
                          <a:cs typeface="Arial" panose="020B0604020202020204" pitchFamily="34" charset="0"/>
                        </a:rPr>
                        <a:t>Ghi</a:t>
                      </a:r>
                      <a:r>
                        <a:rPr lang="en-US" sz="1000" baseline="0" dirty="0" smtClean="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baseline="0" dirty="0" err="1" smtClean="0">
                          <a:solidFill>
                            <a:srgbClr val="0033CC"/>
                          </a:solidFill>
                          <a:effectLst/>
                          <a:latin typeface="Arial" panose="020B0604020202020204" pitchFamily="34" charset="0"/>
                          <a:ea typeface="Times New Roman" panose="02020603050405020304" pitchFamily="18" charset="0"/>
                          <a:cs typeface="Arial" panose="020B0604020202020204" pitchFamily="34" charset="0"/>
                        </a:rPr>
                        <a:t>các</a:t>
                      </a:r>
                      <a:r>
                        <a:rPr lang="en-US" sz="1000" baseline="0" dirty="0" smtClean="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baseline="0" dirty="0" err="1" smtClean="0">
                          <a:solidFill>
                            <a:srgbClr val="0033CC"/>
                          </a:solidFill>
                          <a:effectLst/>
                          <a:latin typeface="Arial" panose="020B0604020202020204" pitchFamily="34" charset="0"/>
                          <a:ea typeface="Times New Roman" panose="02020603050405020304" pitchFamily="18" charset="0"/>
                          <a:cs typeface="Arial" panose="020B0604020202020204" pitchFamily="34" charset="0"/>
                        </a:rPr>
                        <a:t>thông</a:t>
                      </a:r>
                      <a:r>
                        <a:rPr lang="en-US" sz="1000" baseline="0" dirty="0" smtClean="0">
                          <a:solidFill>
                            <a:srgbClr val="0033CC"/>
                          </a:solidFill>
                          <a:effectLst/>
                          <a:latin typeface="Arial" panose="020B0604020202020204" pitchFamily="34" charset="0"/>
                          <a:ea typeface="Times New Roman" panose="02020603050405020304" pitchFamily="18" charset="0"/>
                          <a:cs typeface="Arial" panose="020B0604020202020204" pitchFamily="34" charset="0"/>
                        </a:rPr>
                        <a:t> tin </a:t>
                      </a:r>
                      <a:r>
                        <a:rPr lang="en-US" sz="1000" baseline="0" dirty="0" err="1" smtClean="0">
                          <a:solidFill>
                            <a:srgbClr val="0033CC"/>
                          </a:solidFill>
                          <a:effectLst/>
                          <a:latin typeface="Arial" panose="020B0604020202020204" pitchFamily="34" charset="0"/>
                          <a:ea typeface="Times New Roman" panose="02020603050405020304" pitchFamily="18" charset="0"/>
                          <a:cs typeface="Arial" panose="020B0604020202020204" pitchFamily="34" charset="0"/>
                        </a:rPr>
                        <a:t>của</a:t>
                      </a:r>
                      <a:r>
                        <a:rPr lang="en-US" sz="1000" baseline="0" dirty="0" smtClean="0">
                          <a:solidFill>
                            <a:srgbClr val="0033CC"/>
                          </a:solidFill>
                          <a:effectLst/>
                          <a:latin typeface="Arial" panose="020B0604020202020204" pitchFamily="34" charset="0"/>
                          <a:ea typeface="Times New Roman" panose="02020603050405020304" pitchFamily="18" charset="0"/>
                          <a:cs typeface="Arial" panose="020B0604020202020204" pitchFamily="34" charset="0"/>
                        </a:rPr>
                        <a:t> NB (</a:t>
                      </a:r>
                      <a:r>
                        <a:rPr lang="en-US" sz="1000" baseline="0" dirty="0" err="1" smtClean="0">
                          <a:solidFill>
                            <a:srgbClr val="0033CC"/>
                          </a:solidFill>
                          <a:effectLst/>
                          <a:latin typeface="Arial" panose="020B0604020202020204" pitchFamily="34" charset="0"/>
                          <a:ea typeface="Times New Roman" panose="02020603050405020304" pitchFamily="18" charset="0"/>
                          <a:cs typeface="Arial" panose="020B0604020202020204" pitchFamily="34" charset="0"/>
                        </a:rPr>
                        <a:t>nếu</a:t>
                      </a:r>
                      <a:r>
                        <a:rPr lang="en-US" sz="1000" baseline="0" dirty="0" smtClean="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baseline="0" dirty="0" err="1" smtClean="0">
                          <a:solidFill>
                            <a:srgbClr val="0033CC"/>
                          </a:solidFill>
                          <a:effectLst/>
                          <a:latin typeface="Arial" panose="020B0604020202020204" pitchFamily="34" charset="0"/>
                          <a:ea typeface="Times New Roman" panose="02020603050405020304" pitchFamily="18" charset="0"/>
                          <a:cs typeface="Arial" panose="020B0604020202020204" pitchFamily="34" charset="0"/>
                        </a:rPr>
                        <a:t>cần</a:t>
                      </a:r>
                      <a:r>
                        <a:rPr lang="en-US" sz="1000" baseline="0" dirty="0" smtClean="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baseline="0" dirty="0" err="1" smtClean="0">
                          <a:solidFill>
                            <a:srgbClr val="0033CC"/>
                          </a:solidFill>
                          <a:effectLst/>
                          <a:latin typeface="Arial" panose="020B0604020202020204" pitchFamily="34" charset="0"/>
                          <a:ea typeface="Times New Roman" panose="02020603050405020304" pitchFamily="18" charset="0"/>
                          <a:cs typeface="Arial" panose="020B0604020202020204" pitchFamily="34" charset="0"/>
                        </a:rPr>
                        <a:t>Họ</a:t>
                      </a:r>
                      <a:r>
                        <a:rPr lang="en-US" sz="1000" baseline="0" dirty="0" smtClean="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baseline="0" dirty="0" err="1" smtClean="0">
                          <a:solidFill>
                            <a:srgbClr val="0033CC"/>
                          </a:solidFill>
                          <a:effectLst/>
                          <a:latin typeface="Arial" panose="020B0604020202020204" pitchFamily="34" charset="0"/>
                          <a:ea typeface="Times New Roman" panose="02020603050405020304" pitchFamily="18" charset="0"/>
                          <a:cs typeface="Arial" panose="020B0604020202020204" pitchFamily="34" charset="0"/>
                        </a:rPr>
                        <a:t>tên</a:t>
                      </a:r>
                      <a:r>
                        <a:rPr lang="en-US" sz="1000" baseline="0" dirty="0" smtClean="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baseline="0" dirty="0" err="1" smtClean="0">
                          <a:solidFill>
                            <a:srgbClr val="0033CC"/>
                          </a:solidFill>
                          <a:effectLst/>
                          <a:latin typeface="Arial" panose="020B0604020202020204" pitchFamily="34" charset="0"/>
                          <a:ea typeface="Times New Roman" panose="02020603050405020304" pitchFamily="18" charset="0"/>
                          <a:cs typeface="Arial" panose="020B0604020202020204" pitchFamily="34" charset="0"/>
                        </a:rPr>
                        <a:t>tuổi</a:t>
                      </a:r>
                      <a:r>
                        <a:rPr lang="en-US" sz="1000" baseline="0" dirty="0" smtClean="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baseline="0" dirty="0" err="1" smtClean="0">
                          <a:solidFill>
                            <a:srgbClr val="0033CC"/>
                          </a:solidFill>
                          <a:effectLst/>
                          <a:latin typeface="Arial" panose="020B0604020202020204" pitchFamily="34" charset="0"/>
                          <a:ea typeface="Times New Roman" panose="02020603050405020304" pitchFamily="18" charset="0"/>
                          <a:cs typeface="Arial" panose="020B0604020202020204" pitchFamily="34" charset="0"/>
                        </a:rPr>
                        <a:t>mã</a:t>
                      </a:r>
                      <a:r>
                        <a:rPr lang="en-US" sz="1000" baseline="0" dirty="0" smtClean="0">
                          <a:solidFill>
                            <a:srgbClr val="0033CC"/>
                          </a:solidFill>
                          <a:effectLst/>
                          <a:latin typeface="Arial" panose="020B0604020202020204" pitchFamily="34" charset="0"/>
                          <a:ea typeface="Times New Roman" panose="02020603050405020304" pitchFamily="18" charset="0"/>
                          <a:cs typeface="Arial" panose="020B0604020202020204" pitchFamily="34" charset="0"/>
                        </a:rPr>
                        <a:t> ID …</a:t>
                      </a:r>
                      <a:endParaRPr lang="en-US"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endParaRPr>
                    </a:p>
                  </a:txBody>
                  <a:tcPr marL="32462" marR="32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813812"/>
                  </a:ext>
                </a:extLst>
              </a:tr>
              <a:tr h="193331">
                <a:tc>
                  <a:txBody>
                    <a:bodyPr/>
                    <a:lstStyle/>
                    <a:p>
                      <a:pPr marL="0" lvl="0" indent="0" algn="ctr">
                        <a:spcAft>
                          <a:spcPts val="0"/>
                        </a:spcAft>
                        <a:buFontTx/>
                        <a:buNone/>
                        <a:tabLst>
                          <a:tab pos="323850" algn="l"/>
                        </a:tabLst>
                      </a:pPr>
                      <a:r>
                        <a:rPr lang="en-US" sz="1000" dirty="0" smtClean="0">
                          <a:solidFill>
                            <a:srgbClr val="0033CC"/>
                          </a:solidFill>
                          <a:effectLst/>
                          <a:latin typeface="Arial" panose="020B0604020202020204" pitchFamily="34" charset="0"/>
                          <a:ea typeface="Times New Roman" panose="02020603050405020304" pitchFamily="18" charset="0"/>
                          <a:cs typeface="Arial" panose="020B0604020202020204" pitchFamily="34" charset="0"/>
                        </a:rPr>
                        <a:t>3</a:t>
                      </a:r>
                      <a:endParaRPr lang="en-US"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endParaRPr>
                    </a:p>
                  </a:txBody>
                  <a:tcPr marL="32462" marR="3246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00" spc="-4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Bộc</a:t>
                      </a:r>
                      <a:r>
                        <a:rPr lang="en-US" sz="1000" spc="-4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spc="-4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lộ</a:t>
                      </a:r>
                      <a:r>
                        <a:rPr lang="en-US" sz="1000" spc="-4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spc="-4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cổ</a:t>
                      </a:r>
                      <a:r>
                        <a:rPr lang="en-US" sz="1000" spc="-4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spc="-4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tay</a:t>
                      </a:r>
                      <a:r>
                        <a:rPr lang="en-US" sz="1000" spc="-4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spc="-4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cổ</a:t>
                      </a:r>
                      <a:r>
                        <a:rPr lang="en-US" sz="1000" spc="-4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spc="-4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chân</a:t>
                      </a:r>
                      <a:r>
                        <a:rPr lang="en-US" sz="1000" spc="-4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spc="-4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Bôi</a:t>
                      </a:r>
                      <a:r>
                        <a:rPr lang="en-US" sz="1000" spc="-4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spc="-40" dirty="0" smtClean="0">
                          <a:solidFill>
                            <a:srgbClr val="0033CC"/>
                          </a:solidFill>
                          <a:effectLst/>
                          <a:latin typeface="Arial" panose="020B0604020202020204" pitchFamily="34" charset="0"/>
                          <a:ea typeface="Times New Roman" panose="02020603050405020304" pitchFamily="18" charset="0"/>
                          <a:cs typeface="Arial" panose="020B0604020202020204" pitchFamily="34" charset="0"/>
                        </a:rPr>
                        <a:t>gel </a:t>
                      </a:r>
                      <a:r>
                        <a:rPr lang="en-US" sz="1000" spc="-4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vào</a:t>
                      </a:r>
                      <a:r>
                        <a:rPr lang="en-US" sz="1000" spc="-4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spc="-4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cổ</a:t>
                      </a:r>
                      <a:r>
                        <a:rPr lang="en-US" sz="1000" spc="-4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spc="-4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tay</a:t>
                      </a:r>
                      <a:r>
                        <a:rPr lang="en-US" sz="1000" spc="-4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spc="-4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cổ</a:t>
                      </a:r>
                      <a:r>
                        <a:rPr lang="en-US" sz="1000" spc="-4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spc="-4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chân</a:t>
                      </a:r>
                      <a:r>
                        <a:rPr lang="en-US" sz="1000" spc="-4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spc="-4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hoặc</a:t>
                      </a:r>
                      <a:r>
                        <a:rPr lang="en-US" sz="1000" spc="-4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spc="-4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bôi</a:t>
                      </a:r>
                      <a:r>
                        <a:rPr lang="en-US" sz="1000" spc="-4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gel </a:t>
                      </a:r>
                      <a:r>
                        <a:rPr lang="en-US" sz="1000" spc="-4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vào</a:t>
                      </a:r>
                      <a:r>
                        <a:rPr lang="en-US" sz="1000" spc="-4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spc="-4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các</a:t>
                      </a:r>
                      <a:r>
                        <a:rPr lang="en-US" sz="1000" spc="-4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spc="-4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điện</a:t>
                      </a:r>
                      <a:r>
                        <a:rPr lang="en-US" sz="1000" spc="-4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spc="-4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cực</a:t>
                      </a:r>
                      <a:r>
                        <a:rPr lang="en-US" sz="1000" spc="-4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a:t>
                      </a:r>
                      <a:endParaRPr lang="en-US"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endParaRPr>
                    </a:p>
                  </a:txBody>
                  <a:tcPr marL="32462" marR="32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5507887"/>
                  </a:ext>
                </a:extLst>
              </a:tr>
              <a:tr h="340364">
                <a:tc>
                  <a:txBody>
                    <a:bodyPr/>
                    <a:lstStyle/>
                    <a:p>
                      <a:pPr marL="0" lvl="0" indent="0" algn="ctr">
                        <a:spcAft>
                          <a:spcPts val="0"/>
                        </a:spcAft>
                        <a:buFontTx/>
                        <a:buNone/>
                        <a:tabLst>
                          <a:tab pos="323850" algn="l"/>
                        </a:tabLst>
                      </a:pPr>
                      <a:r>
                        <a:rPr lang="en-US" sz="1000"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4</a:t>
                      </a:r>
                      <a:endParaRPr lang="en-US" sz="1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32462" marR="3246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Xác</a:t>
                      </a:r>
                      <a:r>
                        <a:rPr lang="en-US" sz="1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định</a:t>
                      </a:r>
                      <a:r>
                        <a:rPr lang="en-US" sz="1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và</a:t>
                      </a:r>
                      <a:r>
                        <a:rPr lang="en-US" sz="1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kẹp</a:t>
                      </a:r>
                      <a:r>
                        <a:rPr lang="en-US" sz="1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điện</a:t>
                      </a:r>
                      <a:r>
                        <a:rPr lang="en-US" sz="1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cực</a:t>
                      </a:r>
                      <a:r>
                        <a:rPr lang="en-US" sz="1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1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chi: </a:t>
                      </a:r>
                      <a:r>
                        <a:rPr lang="en-US" sz="1000" b="1" dirty="0" err="1"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aVR</a:t>
                      </a:r>
                      <a:r>
                        <a:rPr lang="en-US" sz="1000" b="1"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t>
                      </a:r>
                      <a:r>
                        <a:rPr lang="en-US" sz="10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màu</a:t>
                      </a:r>
                      <a:r>
                        <a:rPr lang="en-US" sz="1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đỏ</a:t>
                      </a:r>
                      <a:r>
                        <a:rPr lang="en-US" sz="1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vi-VN" sz="1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kẹp</a:t>
                      </a:r>
                      <a:r>
                        <a:rPr lang="en-US" sz="1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ở </a:t>
                      </a:r>
                      <a:r>
                        <a:rPr lang="en-US" sz="10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cổ</a:t>
                      </a:r>
                      <a:r>
                        <a:rPr lang="en-US" sz="1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tay</a:t>
                      </a:r>
                      <a:r>
                        <a:rPr lang="en-US" sz="1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dirty="0" err="1"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phải</a:t>
                      </a:r>
                      <a:r>
                        <a:rPr lang="en-US" sz="1000" b="0"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a:t>
                      </a:r>
                      <a:r>
                        <a:rPr lang="en-US" sz="1000" b="0" baseline="0"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dirty="0" err="1"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aVL</a:t>
                      </a:r>
                      <a:r>
                        <a:rPr lang="en-US" sz="1000" b="1"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t>
                      </a:r>
                      <a:r>
                        <a:rPr lang="en-US" sz="10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màu</a:t>
                      </a:r>
                      <a:r>
                        <a:rPr lang="en-US" sz="1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vàng</a:t>
                      </a:r>
                      <a:r>
                        <a:rPr lang="en-US" sz="1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vi-VN" sz="1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kẹp</a:t>
                      </a:r>
                      <a:r>
                        <a:rPr lang="en-US" sz="1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ở </a:t>
                      </a:r>
                      <a:r>
                        <a:rPr lang="en-US" sz="10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cổ</a:t>
                      </a:r>
                      <a:r>
                        <a:rPr lang="en-US" sz="1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tay</a:t>
                      </a:r>
                      <a:r>
                        <a:rPr lang="en-US" sz="1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tr</a:t>
                      </a:r>
                      <a:r>
                        <a:rPr lang="vi-VN" sz="1000" b="1"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ái</a:t>
                      </a:r>
                      <a:r>
                        <a:rPr lang="en-US" sz="1000" b="0"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a:t>
                      </a:r>
                      <a:r>
                        <a:rPr lang="en-US" sz="1000" b="0" baseline="0"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dirty="0" err="1"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aVF</a:t>
                      </a:r>
                      <a:r>
                        <a:rPr lang="en-US" sz="1000" b="1"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t>
                      </a:r>
                      <a:r>
                        <a:rPr lang="en-US" sz="10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màu</a:t>
                      </a:r>
                      <a:r>
                        <a:rPr lang="en-US" sz="1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xanh</a:t>
                      </a:r>
                      <a:r>
                        <a:rPr lang="en-US" sz="1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vi-VN" sz="1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kẹp</a:t>
                      </a:r>
                      <a:r>
                        <a:rPr lang="en-US" sz="1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ở </a:t>
                      </a:r>
                      <a:r>
                        <a:rPr lang="en-US" sz="10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cổ</a:t>
                      </a:r>
                      <a:r>
                        <a:rPr lang="en-US" sz="1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ch</a:t>
                      </a:r>
                      <a:r>
                        <a:rPr lang="vi-VN" sz="1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ân </a:t>
                      </a:r>
                      <a:r>
                        <a:rPr lang="vi-VN" sz="1000" b="1"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trái</a:t>
                      </a:r>
                      <a:r>
                        <a:rPr lang="en-US" sz="1000" b="0"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a:t>
                      </a:r>
                      <a:r>
                        <a:rPr lang="en-US" sz="1000" b="0" baseline="0"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baseline="0" dirty="0" err="1"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điện</a:t>
                      </a:r>
                      <a:r>
                        <a:rPr lang="en-US" sz="1000" b="1" baseline="0"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baseline="0" dirty="0" err="1"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cực</a:t>
                      </a:r>
                      <a:r>
                        <a:rPr lang="en-US" sz="1000" b="1" baseline="0"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dirty="0" err="1"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màu</a:t>
                      </a:r>
                      <a:r>
                        <a:rPr lang="en-US" sz="1000" b="1"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dirty="0" err="1"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đen</a:t>
                      </a:r>
                      <a:r>
                        <a:rPr lang="en-US" sz="1000" b="1"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vi-VN" sz="1000" b="1"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kẹp</a:t>
                      </a:r>
                      <a:r>
                        <a:rPr lang="en-US" sz="1000" b="1"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 ở </a:t>
                      </a:r>
                      <a:r>
                        <a:rPr lang="en-US" sz="1000" b="1" dirty="0" err="1"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cổ</a:t>
                      </a:r>
                      <a:r>
                        <a:rPr lang="en-US" sz="1000" b="1"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dirty="0" err="1"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chân</a:t>
                      </a:r>
                      <a:r>
                        <a:rPr lang="en-US" sz="1000" b="1"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dirty="0" err="1"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phải</a:t>
                      </a:r>
                      <a:endParaRPr lang="en-US" sz="1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32462" marR="32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1697364"/>
                  </a:ext>
                </a:extLst>
              </a:tr>
              <a:tr h="193331">
                <a:tc>
                  <a:txBody>
                    <a:bodyPr/>
                    <a:lstStyle/>
                    <a:p>
                      <a:pPr marL="0" lvl="0" indent="0" algn="ctr">
                        <a:spcAft>
                          <a:spcPts val="0"/>
                        </a:spcAft>
                        <a:buFontTx/>
                        <a:buNone/>
                        <a:tabLst>
                          <a:tab pos="323850" algn="l"/>
                        </a:tabLst>
                      </a:pPr>
                      <a:r>
                        <a:rPr lang="en-US" sz="1000" dirty="0" smtClean="0">
                          <a:solidFill>
                            <a:srgbClr val="0033CC"/>
                          </a:solidFill>
                          <a:effectLst/>
                          <a:latin typeface="Arial" panose="020B0604020202020204" pitchFamily="34" charset="0"/>
                          <a:ea typeface="Times New Roman" panose="02020603050405020304" pitchFamily="18" charset="0"/>
                          <a:cs typeface="Arial" panose="020B0604020202020204" pitchFamily="34" charset="0"/>
                        </a:rPr>
                        <a:t>5</a:t>
                      </a:r>
                      <a:endParaRPr lang="en-US"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endParaRPr>
                    </a:p>
                  </a:txBody>
                  <a:tcPr marL="32462" marR="3246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00" spc="-4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Bộc</a:t>
                      </a:r>
                      <a:r>
                        <a:rPr lang="en-US" sz="1000" spc="-4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spc="-4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lộ</a:t>
                      </a:r>
                      <a:r>
                        <a:rPr lang="en-US" sz="1000" spc="-4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spc="-4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vùng</a:t>
                      </a:r>
                      <a:r>
                        <a:rPr lang="en-US" sz="1000" spc="-4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spc="-4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ngực</a:t>
                      </a:r>
                      <a:r>
                        <a:rPr lang="en-US" sz="1000" spc="-4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spc="-4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bôi</a:t>
                      </a:r>
                      <a:r>
                        <a:rPr lang="en-US" sz="1000" spc="-4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gel </a:t>
                      </a:r>
                      <a:r>
                        <a:rPr lang="en-US" sz="1000" spc="-4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vào</a:t>
                      </a:r>
                      <a:r>
                        <a:rPr lang="en-US" sz="1000" spc="-4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spc="-4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vùng</a:t>
                      </a:r>
                      <a:r>
                        <a:rPr lang="en-US" sz="1000" spc="-4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spc="-4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đặt</a:t>
                      </a:r>
                      <a:r>
                        <a:rPr lang="en-US" sz="1000" spc="-4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spc="-4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điện</a:t>
                      </a:r>
                      <a:r>
                        <a:rPr lang="en-US" sz="1000" spc="-4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spc="-4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cực</a:t>
                      </a:r>
                      <a:r>
                        <a:rPr lang="en-US" sz="1000" spc="-4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spc="-4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trước</a:t>
                      </a:r>
                      <a:r>
                        <a:rPr lang="en-US" sz="1000" spc="-4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spc="-4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tim</a:t>
                      </a:r>
                      <a:r>
                        <a:rPr lang="en-US" sz="1000" spc="-4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spc="-4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hoặc</a:t>
                      </a:r>
                      <a:r>
                        <a:rPr lang="en-US" sz="1000" spc="-4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spc="-4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bôi</a:t>
                      </a:r>
                      <a:r>
                        <a:rPr lang="en-US" sz="1000" spc="-4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gel </a:t>
                      </a:r>
                      <a:r>
                        <a:rPr lang="en-US" sz="1000" spc="-4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vào</a:t>
                      </a:r>
                      <a:r>
                        <a:rPr lang="en-US" sz="1000" spc="-4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spc="-4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các</a:t>
                      </a:r>
                      <a:r>
                        <a:rPr lang="en-US" sz="1000" spc="-4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spc="-4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điện</a:t>
                      </a:r>
                      <a:r>
                        <a:rPr lang="en-US" sz="1000" spc="-4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spc="-4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cực</a:t>
                      </a:r>
                      <a:r>
                        <a:rPr lang="en-US" sz="1000" spc="-4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endParaRPr lang="en-US"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endParaRPr>
                    </a:p>
                  </a:txBody>
                  <a:tcPr marL="32462" marR="32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9905668"/>
                  </a:ext>
                </a:extLst>
              </a:tr>
              <a:tr h="1191274">
                <a:tc>
                  <a:txBody>
                    <a:bodyPr/>
                    <a:lstStyle/>
                    <a:p>
                      <a:pPr marL="0" lvl="0" indent="0" algn="ctr">
                        <a:spcAft>
                          <a:spcPts val="0"/>
                        </a:spcAft>
                        <a:buFontTx/>
                        <a:buNone/>
                        <a:tabLst>
                          <a:tab pos="323850" algn="l"/>
                        </a:tabLst>
                      </a:pPr>
                      <a:r>
                        <a:rPr lang="en-US" sz="1000"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6</a:t>
                      </a:r>
                      <a:endParaRPr lang="en-US" sz="1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32462" marR="3246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Xác</a:t>
                      </a:r>
                      <a:r>
                        <a:rPr lang="en-US" sz="1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định</a:t>
                      </a:r>
                      <a:r>
                        <a:rPr lang="en-US" sz="1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và</a:t>
                      </a:r>
                      <a:r>
                        <a:rPr lang="en-US" sz="1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mắc</a:t>
                      </a:r>
                      <a:r>
                        <a:rPr lang="en-US" sz="1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điện</a:t>
                      </a:r>
                      <a:r>
                        <a:rPr lang="en-US" sz="1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cực</a:t>
                      </a:r>
                      <a:r>
                        <a:rPr lang="en-US" sz="1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trước</a:t>
                      </a:r>
                      <a:r>
                        <a:rPr lang="en-US" sz="1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tim</a:t>
                      </a:r>
                      <a:r>
                        <a:rPr lang="en-US" sz="1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p>
                      <a:pPr marL="0" lvl="0" indent="0" algn="just">
                        <a:spcAft>
                          <a:spcPts val="0"/>
                        </a:spcAft>
                        <a:buFont typeface="Times New Roman" panose="02020603050405020304" pitchFamily="18" charset="0"/>
                        <a:buNone/>
                        <a:tabLst>
                          <a:tab pos="252095" algn="l"/>
                        </a:tabLst>
                      </a:pPr>
                      <a:r>
                        <a:rPr lang="en-US" sz="1000" b="1"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 V</a:t>
                      </a:r>
                      <a:r>
                        <a:rPr lang="en-US" sz="1000" b="1" baseline="-25000"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1</a:t>
                      </a:r>
                      <a:r>
                        <a:rPr lang="en-US" sz="1000" b="1"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(C</a:t>
                      </a:r>
                      <a:r>
                        <a:rPr lang="en-US" sz="1000" b="1" baseline="-25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1</a:t>
                      </a:r>
                      <a:r>
                        <a:rPr lang="en-US" sz="1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đỏ</a:t>
                      </a:r>
                      <a:r>
                        <a:rPr lang="en-US" sz="1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Khoang</a:t>
                      </a:r>
                      <a:r>
                        <a:rPr lang="en-US" sz="1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liên</a:t>
                      </a:r>
                      <a:r>
                        <a:rPr lang="en-US" sz="1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sườn</a:t>
                      </a:r>
                      <a:r>
                        <a:rPr lang="en-US" sz="1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4 </a:t>
                      </a:r>
                      <a:r>
                        <a:rPr lang="en-US" sz="10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cạnh</a:t>
                      </a:r>
                      <a:r>
                        <a:rPr lang="en-US" sz="1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xương</a:t>
                      </a:r>
                      <a:r>
                        <a:rPr lang="en-US" sz="1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ức</a:t>
                      </a:r>
                      <a:r>
                        <a:rPr lang="en-US" sz="1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bên</a:t>
                      </a:r>
                      <a:r>
                        <a:rPr lang="en-US" sz="1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phải</a:t>
                      </a:r>
                      <a:endParaRPr lang="en-US" sz="1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p>
                      <a:pPr marL="0" lvl="0" indent="0" algn="just">
                        <a:spcAft>
                          <a:spcPts val="0"/>
                        </a:spcAft>
                        <a:buFont typeface="Times New Roman" panose="02020603050405020304" pitchFamily="18" charset="0"/>
                        <a:buNone/>
                        <a:tabLst>
                          <a:tab pos="252095" algn="l"/>
                        </a:tabLst>
                      </a:pPr>
                      <a:r>
                        <a:rPr lang="en-US" sz="1000" b="1"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V</a:t>
                      </a:r>
                      <a:r>
                        <a:rPr lang="en-US" sz="1000" b="1" baseline="-2500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2</a:t>
                      </a:r>
                      <a:r>
                        <a:rPr lang="en-US" sz="1000" b="1"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dirty="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(C</a:t>
                      </a:r>
                      <a:r>
                        <a:rPr lang="en-US" sz="1000" b="1" baseline="-25000" dirty="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2</a:t>
                      </a:r>
                      <a:r>
                        <a:rPr lang="en-US" sz="1000" b="1" dirty="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dirty="0" err="1">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vàng</a:t>
                      </a:r>
                      <a:r>
                        <a:rPr lang="en-US" sz="1000" b="1" dirty="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dirty="0" err="1">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Khoang</a:t>
                      </a:r>
                      <a:r>
                        <a:rPr lang="en-US" sz="1000" b="1" dirty="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dirty="0" err="1">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liên</a:t>
                      </a:r>
                      <a:r>
                        <a:rPr lang="en-US" sz="1000" b="1" dirty="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dirty="0" err="1">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sườn</a:t>
                      </a:r>
                      <a:r>
                        <a:rPr lang="en-US" sz="1000" b="1" dirty="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4 </a:t>
                      </a:r>
                      <a:r>
                        <a:rPr lang="en-US" sz="1000" b="1" dirty="0" err="1">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cạnh</a:t>
                      </a:r>
                      <a:r>
                        <a:rPr lang="en-US" sz="1000" b="1" dirty="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dirty="0" err="1">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xương</a:t>
                      </a:r>
                      <a:r>
                        <a:rPr lang="en-US" sz="1000" b="1" dirty="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dirty="0" err="1">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ức</a:t>
                      </a:r>
                      <a:r>
                        <a:rPr lang="en-US" sz="1000" b="1" dirty="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dirty="0" err="1">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bên</a:t>
                      </a:r>
                      <a:r>
                        <a:rPr lang="en-US" sz="1000" b="1" dirty="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dirty="0" err="1">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trái</a:t>
                      </a:r>
                      <a:endParaRPr lang="en-US" sz="1000" dirty="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0" lvl="0" indent="0" algn="just">
                        <a:spcAft>
                          <a:spcPts val="0"/>
                        </a:spcAft>
                        <a:buFont typeface="Times New Roman" panose="02020603050405020304" pitchFamily="18" charset="0"/>
                        <a:buNone/>
                        <a:tabLst>
                          <a:tab pos="252095" algn="l"/>
                        </a:tabLst>
                      </a:pPr>
                      <a:r>
                        <a:rPr lang="en-US" sz="1000" b="1" dirty="0" smtClean="0">
                          <a:solidFill>
                            <a:srgbClr val="008000"/>
                          </a:solidFill>
                          <a:effectLst/>
                          <a:latin typeface="Arial" panose="020B0604020202020204" pitchFamily="34" charset="0"/>
                          <a:ea typeface="Times New Roman" panose="02020603050405020304" pitchFamily="18" charset="0"/>
                          <a:cs typeface="Arial" panose="020B0604020202020204" pitchFamily="34" charset="0"/>
                        </a:rPr>
                        <a:t>- V</a:t>
                      </a:r>
                      <a:r>
                        <a:rPr lang="en-US" sz="1000" b="1" baseline="-25000" dirty="0" smtClean="0">
                          <a:solidFill>
                            <a:srgbClr val="008000"/>
                          </a:solidFill>
                          <a:effectLst/>
                          <a:latin typeface="Arial" panose="020B0604020202020204" pitchFamily="34" charset="0"/>
                          <a:ea typeface="Times New Roman" panose="02020603050405020304" pitchFamily="18" charset="0"/>
                          <a:cs typeface="Arial" panose="020B0604020202020204" pitchFamily="34" charset="0"/>
                        </a:rPr>
                        <a:t>3</a:t>
                      </a:r>
                      <a:r>
                        <a:rPr lang="en-US" sz="1000" b="1" dirty="0" smtClean="0">
                          <a:solidFill>
                            <a:srgbClr val="0080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dirty="0">
                          <a:solidFill>
                            <a:srgbClr val="008000"/>
                          </a:solidFill>
                          <a:effectLst/>
                          <a:latin typeface="Arial" panose="020B0604020202020204" pitchFamily="34" charset="0"/>
                          <a:ea typeface="Times New Roman" panose="02020603050405020304" pitchFamily="18" charset="0"/>
                          <a:cs typeface="Arial" panose="020B0604020202020204" pitchFamily="34" charset="0"/>
                        </a:rPr>
                        <a:t>(C</a:t>
                      </a:r>
                      <a:r>
                        <a:rPr lang="en-US" sz="1000" b="1" baseline="-25000" dirty="0">
                          <a:solidFill>
                            <a:srgbClr val="008000"/>
                          </a:solidFill>
                          <a:effectLst/>
                          <a:latin typeface="Arial" panose="020B0604020202020204" pitchFamily="34" charset="0"/>
                          <a:ea typeface="Times New Roman" panose="02020603050405020304" pitchFamily="18" charset="0"/>
                          <a:cs typeface="Arial" panose="020B0604020202020204" pitchFamily="34" charset="0"/>
                        </a:rPr>
                        <a:t>3</a:t>
                      </a:r>
                      <a:r>
                        <a:rPr lang="en-US" sz="1000" b="1" dirty="0">
                          <a:solidFill>
                            <a:srgbClr val="0080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dirty="0" err="1">
                          <a:solidFill>
                            <a:srgbClr val="008000"/>
                          </a:solidFill>
                          <a:effectLst/>
                          <a:latin typeface="Arial" panose="020B0604020202020204" pitchFamily="34" charset="0"/>
                          <a:ea typeface="Times New Roman" panose="02020603050405020304" pitchFamily="18" charset="0"/>
                          <a:cs typeface="Arial" panose="020B0604020202020204" pitchFamily="34" charset="0"/>
                        </a:rPr>
                        <a:t>xanh</a:t>
                      </a:r>
                      <a:r>
                        <a:rPr lang="en-US" sz="1000" b="1" dirty="0">
                          <a:solidFill>
                            <a:srgbClr val="0080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dirty="0" err="1">
                          <a:solidFill>
                            <a:srgbClr val="008000"/>
                          </a:solidFill>
                          <a:effectLst/>
                          <a:latin typeface="Arial" panose="020B0604020202020204" pitchFamily="34" charset="0"/>
                          <a:ea typeface="Times New Roman" panose="02020603050405020304" pitchFamily="18" charset="0"/>
                          <a:cs typeface="Arial" panose="020B0604020202020204" pitchFamily="34" charset="0"/>
                        </a:rPr>
                        <a:t>Nằm</a:t>
                      </a:r>
                      <a:r>
                        <a:rPr lang="en-US" sz="1000" b="1" dirty="0">
                          <a:solidFill>
                            <a:srgbClr val="0080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dirty="0" err="1">
                          <a:solidFill>
                            <a:srgbClr val="008000"/>
                          </a:solidFill>
                          <a:effectLst/>
                          <a:latin typeface="Arial" panose="020B0604020202020204" pitchFamily="34" charset="0"/>
                          <a:ea typeface="Times New Roman" panose="02020603050405020304" pitchFamily="18" charset="0"/>
                          <a:cs typeface="Arial" panose="020B0604020202020204" pitchFamily="34" charset="0"/>
                        </a:rPr>
                        <a:t>giữa</a:t>
                      </a:r>
                      <a:r>
                        <a:rPr lang="en-US" sz="1000" b="1" dirty="0">
                          <a:solidFill>
                            <a:srgbClr val="008000"/>
                          </a:solidFill>
                          <a:effectLst/>
                          <a:latin typeface="Arial" panose="020B0604020202020204" pitchFamily="34" charset="0"/>
                          <a:ea typeface="Times New Roman" panose="02020603050405020304" pitchFamily="18" charset="0"/>
                          <a:cs typeface="Arial" panose="020B0604020202020204" pitchFamily="34" charset="0"/>
                        </a:rPr>
                        <a:t> V</a:t>
                      </a:r>
                      <a:r>
                        <a:rPr lang="en-US" sz="1000" b="1" baseline="-25000" dirty="0">
                          <a:solidFill>
                            <a:srgbClr val="008000"/>
                          </a:solidFill>
                          <a:effectLst/>
                          <a:latin typeface="Arial" panose="020B0604020202020204" pitchFamily="34" charset="0"/>
                          <a:ea typeface="Times New Roman" panose="02020603050405020304" pitchFamily="18" charset="0"/>
                          <a:cs typeface="Arial" panose="020B0604020202020204" pitchFamily="34" charset="0"/>
                        </a:rPr>
                        <a:t>2</a:t>
                      </a:r>
                      <a:r>
                        <a:rPr lang="en-US" sz="1000" b="1" dirty="0">
                          <a:solidFill>
                            <a:srgbClr val="0080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dirty="0" err="1">
                          <a:solidFill>
                            <a:srgbClr val="008000"/>
                          </a:solidFill>
                          <a:effectLst/>
                          <a:latin typeface="Arial" panose="020B0604020202020204" pitchFamily="34" charset="0"/>
                          <a:ea typeface="Times New Roman" panose="02020603050405020304" pitchFamily="18" charset="0"/>
                          <a:cs typeface="Arial" panose="020B0604020202020204" pitchFamily="34" charset="0"/>
                        </a:rPr>
                        <a:t>và</a:t>
                      </a:r>
                      <a:r>
                        <a:rPr lang="en-US" sz="1000" b="1" dirty="0">
                          <a:solidFill>
                            <a:srgbClr val="008000"/>
                          </a:solidFill>
                          <a:effectLst/>
                          <a:latin typeface="Arial" panose="020B0604020202020204" pitchFamily="34" charset="0"/>
                          <a:ea typeface="Times New Roman" panose="02020603050405020304" pitchFamily="18" charset="0"/>
                          <a:cs typeface="Arial" panose="020B0604020202020204" pitchFamily="34" charset="0"/>
                        </a:rPr>
                        <a:t> V</a:t>
                      </a:r>
                      <a:r>
                        <a:rPr lang="en-US" sz="1000" b="1" baseline="-25000" dirty="0">
                          <a:solidFill>
                            <a:srgbClr val="008000"/>
                          </a:solidFill>
                          <a:effectLst/>
                          <a:latin typeface="Arial" panose="020B0604020202020204" pitchFamily="34" charset="0"/>
                          <a:ea typeface="Times New Roman" panose="02020603050405020304" pitchFamily="18" charset="0"/>
                          <a:cs typeface="Arial" panose="020B0604020202020204" pitchFamily="34" charset="0"/>
                        </a:rPr>
                        <a:t>4</a:t>
                      </a:r>
                      <a:endParaRPr lang="en-US" sz="1000" dirty="0">
                        <a:solidFill>
                          <a:srgbClr val="008000"/>
                        </a:solidFill>
                        <a:effectLst/>
                        <a:latin typeface="Arial" panose="020B0604020202020204" pitchFamily="34" charset="0"/>
                        <a:ea typeface="Times New Roman" panose="02020603050405020304" pitchFamily="18" charset="0"/>
                        <a:cs typeface="Arial" panose="020B0604020202020204" pitchFamily="34" charset="0"/>
                      </a:endParaRPr>
                    </a:p>
                    <a:p>
                      <a:pPr marL="0" lvl="0" indent="0" algn="just">
                        <a:spcAft>
                          <a:spcPts val="0"/>
                        </a:spcAft>
                        <a:buFont typeface="Times New Roman" panose="02020603050405020304" pitchFamily="18" charset="0"/>
                        <a:buNone/>
                        <a:tabLst>
                          <a:tab pos="252095" algn="l"/>
                        </a:tabLst>
                      </a:pPr>
                      <a:r>
                        <a:rPr lang="en-US" sz="1000" b="1" dirty="0" smtClean="0">
                          <a:solidFill>
                            <a:srgbClr val="663300"/>
                          </a:solidFill>
                          <a:effectLst/>
                          <a:latin typeface="Arial" panose="020B0604020202020204" pitchFamily="34" charset="0"/>
                          <a:ea typeface="Times New Roman" panose="02020603050405020304" pitchFamily="18" charset="0"/>
                          <a:cs typeface="Arial" panose="020B0604020202020204" pitchFamily="34" charset="0"/>
                        </a:rPr>
                        <a:t>- V</a:t>
                      </a:r>
                      <a:r>
                        <a:rPr lang="en-US" sz="1000" b="1" baseline="-25000" dirty="0" smtClean="0">
                          <a:solidFill>
                            <a:srgbClr val="663300"/>
                          </a:solidFill>
                          <a:effectLst/>
                          <a:latin typeface="Arial" panose="020B0604020202020204" pitchFamily="34" charset="0"/>
                          <a:ea typeface="Times New Roman" panose="02020603050405020304" pitchFamily="18" charset="0"/>
                          <a:cs typeface="Arial" panose="020B0604020202020204" pitchFamily="34" charset="0"/>
                        </a:rPr>
                        <a:t>4</a:t>
                      </a:r>
                      <a:r>
                        <a:rPr lang="en-US" sz="1000" b="1" dirty="0" smtClean="0">
                          <a:solidFill>
                            <a:srgbClr val="6633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dirty="0">
                          <a:solidFill>
                            <a:srgbClr val="663300"/>
                          </a:solidFill>
                          <a:effectLst/>
                          <a:latin typeface="Arial" panose="020B0604020202020204" pitchFamily="34" charset="0"/>
                          <a:ea typeface="Times New Roman" panose="02020603050405020304" pitchFamily="18" charset="0"/>
                          <a:cs typeface="Arial" panose="020B0604020202020204" pitchFamily="34" charset="0"/>
                        </a:rPr>
                        <a:t>(C</a:t>
                      </a:r>
                      <a:r>
                        <a:rPr lang="en-US" sz="1000" b="1" baseline="-25000" dirty="0">
                          <a:solidFill>
                            <a:srgbClr val="663300"/>
                          </a:solidFill>
                          <a:effectLst/>
                          <a:latin typeface="Arial" panose="020B0604020202020204" pitchFamily="34" charset="0"/>
                          <a:ea typeface="Times New Roman" panose="02020603050405020304" pitchFamily="18" charset="0"/>
                          <a:cs typeface="Arial" panose="020B0604020202020204" pitchFamily="34" charset="0"/>
                        </a:rPr>
                        <a:t>4</a:t>
                      </a:r>
                      <a:r>
                        <a:rPr lang="en-US" sz="1000" b="1" dirty="0">
                          <a:solidFill>
                            <a:srgbClr val="6633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dirty="0" err="1">
                          <a:solidFill>
                            <a:srgbClr val="663300"/>
                          </a:solidFill>
                          <a:effectLst/>
                          <a:latin typeface="Arial" panose="020B0604020202020204" pitchFamily="34" charset="0"/>
                          <a:ea typeface="Times New Roman" panose="02020603050405020304" pitchFamily="18" charset="0"/>
                          <a:cs typeface="Arial" panose="020B0604020202020204" pitchFamily="34" charset="0"/>
                        </a:rPr>
                        <a:t>nâu</a:t>
                      </a:r>
                      <a:r>
                        <a:rPr lang="en-US" sz="1000" b="1" dirty="0">
                          <a:solidFill>
                            <a:srgbClr val="6633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dirty="0" err="1">
                          <a:solidFill>
                            <a:srgbClr val="663300"/>
                          </a:solidFill>
                          <a:effectLst/>
                          <a:latin typeface="Arial" panose="020B0604020202020204" pitchFamily="34" charset="0"/>
                          <a:ea typeface="Times New Roman" panose="02020603050405020304" pitchFamily="18" charset="0"/>
                          <a:cs typeface="Arial" panose="020B0604020202020204" pitchFamily="34" charset="0"/>
                        </a:rPr>
                        <a:t>Giao</a:t>
                      </a:r>
                      <a:r>
                        <a:rPr lang="en-US" sz="1000" b="1" dirty="0">
                          <a:solidFill>
                            <a:srgbClr val="6633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dirty="0" err="1">
                          <a:solidFill>
                            <a:srgbClr val="663300"/>
                          </a:solidFill>
                          <a:effectLst/>
                          <a:latin typeface="Arial" panose="020B0604020202020204" pitchFamily="34" charset="0"/>
                          <a:ea typeface="Times New Roman" panose="02020603050405020304" pitchFamily="18" charset="0"/>
                          <a:cs typeface="Arial" panose="020B0604020202020204" pitchFamily="34" charset="0"/>
                        </a:rPr>
                        <a:t>điểm</a:t>
                      </a:r>
                      <a:r>
                        <a:rPr lang="en-US" sz="1000" b="1" dirty="0">
                          <a:solidFill>
                            <a:srgbClr val="6633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dirty="0" err="1">
                          <a:solidFill>
                            <a:srgbClr val="663300"/>
                          </a:solidFill>
                          <a:effectLst/>
                          <a:latin typeface="Arial" panose="020B0604020202020204" pitchFamily="34" charset="0"/>
                          <a:ea typeface="Times New Roman" panose="02020603050405020304" pitchFamily="18" charset="0"/>
                          <a:cs typeface="Arial" panose="020B0604020202020204" pitchFamily="34" charset="0"/>
                        </a:rPr>
                        <a:t>khoang</a:t>
                      </a:r>
                      <a:r>
                        <a:rPr lang="en-US" sz="1000" b="1" dirty="0">
                          <a:solidFill>
                            <a:srgbClr val="6633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dirty="0" err="1">
                          <a:solidFill>
                            <a:srgbClr val="663300"/>
                          </a:solidFill>
                          <a:effectLst/>
                          <a:latin typeface="Arial" panose="020B0604020202020204" pitchFamily="34" charset="0"/>
                          <a:ea typeface="Times New Roman" panose="02020603050405020304" pitchFamily="18" charset="0"/>
                          <a:cs typeface="Arial" panose="020B0604020202020204" pitchFamily="34" charset="0"/>
                        </a:rPr>
                        <a:t>liên</a:t>
                      </a:r>
                      <a:r>
                        <a:rPr lang="en-US" sz="1000" b="1" dirty="0">
                          <a:solidFill>
                            <a:srgbClr val="6633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dirty="0" err="1">
                          <a:solidFill>
                            <a:srgbClr val="663300"/>
                          </a:solidFill>
                          <a:effectLst/>
                          <a:latin typeface="Arial" panose="020B0604020202020204" pitchFamily="34" charset="0"/>
                          <a:ea typeface="Times New Roman" panose="02020603050405020304" pitchFamily="18" charset="0"/>
                          <a:cs typeface="Arial" panose="020B0604020202020204" pitchFamily="34" charset="0"/>
                        </a:rPr>
                        <a:t>sườn</a:t>
                      </a:r>
                      <a:r>
                        <a:rPr lang="en-US" sz="1000" b="1" dirty="0">
                          <a:solidFill>
                            <a:srgbClr val="663300"/>
                          </a:solidFill>
                          <a:effectLst/>
                          <a:latin typeface="Arial" panose="020B0604020202020204" pitchFamily="34" charset="0"/>
                          <a:ea typeface="Times New Roman" panose="02020603050405020304" pitchFamily="18" charset="0"/>
                          <a:cs typeface="Arial" panose="020B0604020202020204" pitchFamily="34" charset="0"/>
                        </a:rPr>
                        <a:t> 5 </a:t>
                      </a:r>
                      <a:r>
                        <a:rPr lang="en-US" sz="1000" b="1" dirty="0" err="1">
                          <a:solidFill>
                            <a:srgbClr val="663300"/>
                          </a:solidFill>
                          <a:effectLst/>
                          <a:latin typeface="Arial" panose="020B0604020202020204" pitchFamily="34" charset="0"/>
                          <a:ea typeface="Times New Roman" panose="02020603050405020304" pitchFamily="18" charset="0"/>
                          <a:cs typeface="Arial" panose="020B0604020202020204" pitchFamily="34" charset="0"/>
                        </a:rPr>
                        <a:t>với</a:t>
                      </a:r>
                      <a:r>
                        <a:rPr lang="en-US" sz="1000" b="1" dirty="0">
                          <a:solidFill>
                            <a:srgbClr val="6633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dirty="0" err="1">
                          <a:solidFill>
                            <a:srgbClr val="663300"/>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1000" b="1" dirty="0">
                          <a:solidFill>
                            <a:srgbClr val="6633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dirty="0" err="1">
                          <a:solidFill>
                            <a:srgbClr val="663300"/>
                          </a:solidFill>
                          <a:effectLst/>
                          <a:latin typeface="Arial" panose="020B0604020202020204" pitchFamily="34" charset="0"/>
                          <a:ea typeface="Times New Roman" panose="02020603050405020304" pitchFamily="18" charset="0"/>
                          <a:cs typeface="Arial" panose="020B0604020202020204" pitchFamily="34" charset="0"/>
                        </a:rPr>
                        <a:t>giữa</a:t>
                      </a:r>
                      <a:r>
                        <a:rPr lang="en-US" sz="1000" b="1" dirty="0">
                          <a:solidFill>
                            <a:srgbClr val="6633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dirty="0" err="1">
                          <a:solidFill>
                            <a:srgbClr val="663300"/>
                          </a:solidFill>
                          <a:effectLst/>
                          <a:latin typeface="Arial" panose="020B0604020202020204" pitchFamily="34" charset="0"/>
                          <a:ea typeface="Times New Roman" panose="02020603050405020304" pitchFamily="18" charset="0"/>
                          <a:cs typeface="Arial" panose="020B0604020202020204" pitchFamily="34" charset="0"/>
                        </a:rPr>
                        <a:t>xương</a:t>
                      </a:r>
                      <a:r>
                        <a:rPr lang="en-US" sz="1000" b="1" dirty="0">
                          <a:solidFill>
                            <a:srgbClr val="663300"/>
                          </a:solidFill>
                          <a:effectLst/>
                          <a:latin typeface="Arial" panose="020B0604020202020204" pitchFamily="34" charset="0"/>
                          <a:ea typeface="Times New Roman" panose="02020603050405020304" pitchFamily="18" charset="0"/>
                          <a:cs typeface="Arial" panose="020B0604020202020204" pitchFamily="34" charset="0"/>
                        </a:rPr>
                        <a:t> đ</a:t>
                      </a:r>
                      <a:r>
                        <a:rPr lang="vi-VN" sz="1000" b="1" dirty="0">
                          <a:solidFill>
                            <a:srgbClr val="663300"/>
                          </a:solidFill>
                          <a:effectLst/>
                          <a:latin typeface="Arial" panose="020B0604020202020204" pitchFamily="34" charset="0"/>
                          <a:ea typeface="Times New Roman" panose="02020603050405020304" pitchFamily="18" charset="0"/>
                          <a:cs typeface="Arial" panose="020B0604020202020204" pitchFamily="34" charset="0"/>
                        </a:rPr>
                        <a:t>òn trái</a:t>
                      </a:r>
                      <a:r>
                        <a:rPr lang="en-US" sz="1000" b="1" dirty="0">
                          <a:solidFill>
                            <a:srgbClr val="663300"/>
                          </a:solidFill>
                          <a:effectLst/>
                          <a:latin typeface="Arial" panose="020B0604020202020204" pitchFamily="34" charset="0"/>
                          <a:ea typeface="Times New Roman" panose="02020603050405020304" pitchFamily="18" charset="0"/>
                          <a:cs typeface="Arial" panose="020B0604020202020204" pitchFamily="34" charset="0"/>
                        </a:rPr>
                        <a:t>.</a:t>
                      </a:r>
                      <a:endParaRPr lang="en-US" sz="1000" dirty="0">
                        <a:solidFill>
                          <a:srgbClr val="663300"/>
                        </a:solidFill>
                        <a:effectLst/>
                        <a:latin typeface="Arial" panose="020B0604020202020204" pitchFamily="34" charset="0"/>
                        <a:ea typeface="Times New Roman" panose="02020603050405020304" pitchFamily="18" charset="0"/>
                        <a:cs typeface="Arial" panose="020B0604020202020204" pitchFamily="34" charset="0"/>
                      </a:endParaRPr>
                    </a:p>
                    <a:p>
                      <a:pPr marL="0" lvl="0" indent="0" algn="just">
                        <a:spcAft>
                          <a:spcPts val="0"/>
                        </a:spcAft>
                        <a:buFont typeface="Times New Roman" panose="02020603050405020304" pitchFamily="18" charset="0"/>
                        <a:buNone/>
                        <a:tabLst>
                          <a:tab pos="252095" algn="l"/>
                        </a:tabLst>
                      </a:pPr>
                      <a:r>
                        <a:rPr lang="en-US" sz="1000" b="1" spc="-5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lang="en-US" sz="1000" b="1" spc="-50"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spc="-5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V</a:t>
                      </a:r>
                      <a:r>
                        <a:rPr lang="en-US" sz="1000" b="1" spc="-50" baseline="-250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5</a:t>
                      </a:r>
                      <a:r>
                        <a:rPr lang="en-US" sz="1000" b="1" spc="-5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spc="-5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a:t>
                      </a:r>
                      <a:r>
                        <a:rPr lang="en-US" sz="1000" b="1" spc="-50" baseline="-25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5</a:t>
                      </a:r>
                      <a:r>
                        <a:rPr lang="en-US" sz="1000" b="1" spc="-5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spc="-5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đen</a:t>
                      </a:r>
                      <a:r>
                        <a:rPr lang="en-US" sz="1000" b="1" spc="-5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spc="-5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Giao</a:t>
                      </a:r>
                      <a:r>
                        <a:rPr lang="en-US" sz="1000" b="1" spc="-5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spc="-5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điểm</a:t>
                      </a:r>
                      <a:r>
                        <a:rPr lang="en-US" sz="1000" b="1" spc="-5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spc="-5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khoang</a:t>
                      </a:r>
                      <a:r>
                        <a:rPr lang="en-US" sz="1000" b="1" spc="-5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spc="-5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liên</a:t>
                      </a:r>
                      <a:r>
                        <a:rPr lang="en-US" sz="1000" b="1" spc="-5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spc="-5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sườn</a:t>
                      </a:r>
                      <a:r>
                        <a:rPr lang="en-US" sz="1000" b="1" spc="-5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5 </a:t>
                      </a:r>
                      <a:r>
                        <a:rPr lang="en-US" sz="1000" b="1" spc="-5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với</a:t>
                      </a:r>
                      <a:r>
                        <a:rPr lang="en-US" sz="1000" b="1" spc="-5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spc="-5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1000" b="1" spc="-5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spc="-5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nách</a:t>
                      </a:r>
                      <a:r>
                        <a:rPr lang="en-US" sz="1000" b="1" spc="-5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spc="-5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trước</a:t>
                      </a:r>
                      <a:endParaRPr lang="en-US" sz="1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lvl="0" indent="0" algn="just">
                        <a:spcAft>
                          <a:spcPts val="0"/>
                        </a:spcAft>
                        <a:buFont typeface="Times New Roman" panose="02020603050405020304" pitchFamily="18" charset="0"/>
                        <a:buNone/>
                        <a:tabLst>
                          <a:tab pos="252095" algn="l"/>
                        </a:tabLst>
                      </a:pPr>
                      <a:r>
                        <a:rPr lang="en-US" sz="1000" b="1" spc="-50" dirty="0" smtClean="0">
                          <a:solidFill>
                            <a:srgbClr val="9900CC"/>
                          </a:solidFill>
                          <a:effectLst/>
                          <a:latin typeface="Arial" panose="020B0604020202020204" pitchFamily="34" charset="0"/>
                          <a:ea typeface="Times New Roman" panose="02020603050405020304" pitchFamily="18" charset="0"/>
                          <a:cs typeface="Arial" panose="020B0604020202020204" pitchFamily="34" charset="0"/>
                        </a:rPr>
                        <a:t>- V</a:t>
                      </a:r>
                      <a:r>
                        <a:rPr lang="en-US" sz="1000" b="1" spc="-50" baseline="-25000" dirty="0" smtClean="0">
                          <a:solidFill>
                            <a:srgbClr val="9900CC"/>
                          </a:solidFill>
                          <a:effectLst/>
                          <a:latin typeface="Arial" panose="020B0604020202020204" pitchFamily="34" charset="0"/>
                          <a:ea typeface="Times New Roman" panose="02020603050405020304" pitchFamily="18" charset="0"/>
                          <a:cs typeface="Arial" panose="020B0604020202020204" pitchFamily="34" charset="0"/>
                        </a:rPr>
                        <a:t>6</a:t>
                      </a:r>
                      <a:r>
                        <a:rPr lang="en-US" sz="1000" b="1" spc="-50" dirty="0" smtClean="0">
                          <a:solidFill>
                            <a:srgbClr val="9900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spc="-50" dirty="0">
                          <a:solidFill>
                            <a:srgbClr val="9900CC"/>
                          </a:solidFill>
                          <a:effectLst/>
                          <a:latin typeface="Arial" panose="020B0604020202020204" pitchFamily="34" charset="0"/>
                          <a:ea typeface="Times New Roman" panose="02020603050405020304" pitchFamily="18" charset="0"/>
                          <a:cs typeface="Arial" panose="020B0604020202020204" pitchFamily="34" charset="0"/>
                        </a:rPr>
                        <a:t>(C</a:t>
                      </a:r>
                      <a:r>
                        <a:rPr lang="en-US" sz="1000" b="1" spc="-50" baseline="-25000" dirty="0">
                          <a:solidFill>
                            <a:srgbClr val="9900CC"/>
                          </a:solidFill>
                          <a:effectLst/>
                          <a:latin typeface="Arial" panose="020B0604020202020204" pitchFamily="34" charset="0"/>
                          <a:ea typeface="Times New Roman" panose="02020603050405020304" pitchFamily="18" charset="0"/>
                          <a:cs typeface="Arial" panose="020B0604020202020204" pitchFamily="34" charset="0"/>
                        </a:rPr>
                        <a:t>6</a:t>
                      </a:r>
                      <a:r>
                        <a:rPr lang="en-US" sz="1000" b="1" spc="-50" dirty="0">
                          <a:solidFill>
                            <a:srgbClr val="9900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spc="-50" dirty="0" err="1">
                          <a:solidFill>
                            <a:srgbClr val="9900CC"/>
                          </a:solidFill>
                          <a:effectLst/>
                          <a:latin typeface="Arial" panose="020B0604020202020204" pitchFamily="34" charset="0"/>
                          <a:ea typeface="Times New Roman" panose="02020603050405020304" pitchFamily="18" charset="0"/>
                          <a:cs typeface="Arial" panose="020B0604020202020204" pitchFamily="34" charset="0"/>
                        </a:rPr>
                        <a:t>tím</a:t>
                      </a:r>
                      <a:r>
                        <a:rPr lang="en-US" sz="1000" b="1" spc="-50" dirty="0">
                          <a:solidFill>
                            <a:srgbClr val="9900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spc="-50" dirty="0" err="1">
                          <a:solidFill>
                            <a:srgbClr val="9900CC"/>
                          </a:solidFill>
                          <a:effectLst/>
                          <a:latin typeface="Arial" panose="020B0604020202020204" pitchFamily="34" charset="0"/>
                          <a:ea typeface="Times New Roman" panose="02020603050405020304" pitchFamily="18" charset="0"/>
                          <a:cs typeface="Arial" panose="020B0604020202020204" pitchFamily="34" charset="0"/>
                        </a:rPr>
                        <a:t>Giao</a:t>
                      </a:r>
                      <a:r>
                        <a:rPr lang="en-US" sz="1000" b="1" spc="-50" dirty="0">
                          <a:solidFill>
                            <a:srgbClr val="9900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spc="-50" dirty="0" err="1">
                          <a:solidFill>
                            <a:srgbClr val="9900CC"/>
                          </a:solidFill>
                          <a:effectLst/>
                          <a:latin typeface="Arial" panose="020B0604020202020204" pitchFamily="34" charset="0"/>
                          <a:ea typeface="Times New Roman" panose="02020603050405020304" pitchFamily="18" charset="0"/>
                          <a:cs typeface="Arial" panose="020B0604020202020204" pitchFamily="34" charset="0"/>
                        </a:rPr>
                        <a:t>điểm</a:t>
                      </a:r>
                      <a:r>
                        <a:rPr lang="en-US" sz="1000" b="1" spc="-50" dirty="0">
                          <a:solidFill>
                            <a:srgbClr val="9900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spc="-50" dirty="0" err="1">
                          <a:solidFill>
                            <a:srgbClr val="9900CC"/>
                          </a:solidFill>
                          <a:effectLst/>
                          <a:latin typeface="Arial" panose="020B0604020202020204" pitchFamily="34" charset="0"/>
                          <a:ea typeface="Times New Roman" panose="02020603050405020304" pitchFamily="18" charset="0"/>
                          <a:cs typeface="Arial" panose="020B0604020202020204" pitchFamily="34" charset="0"/>
                        </a:rPr>
                        <a:t>khoang</a:t>
                      </a:r>
                      <a:r>
                        <a:rPr lang="en-US" sz="1000" b="1" spc="-50" dirty="0">
                          <a:solidFill>
                            <a:srgbClr val="9900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spc="-50" dirty="0" err="1">
                          <a:solidFill>
                            <a:srgbClr val="9900CC"/>
                          </a:solidFill>
                          <a:effectLst/>
                          <a:latin typeface="Arial" panose="020B0604020202020204" pitchFamily="34" charset="0"/>
                          <a:ea typeface="Times New Roman" panose="02020603050405020304" pitchFamily="18" charset="0"/>
                          <a:cs typeface="Arial" panose="020B0604020202020204" pitchFamily="34" charset="0"/>
                        </a:rPr>
                        <a:t>liên</a:t>
                      </a:r>
                      <a:r>
                        <a:rPr lang="en-US" sz="1000" b="1" spc="-50" dirty="0">
                          <a:solidFill>
                            <a:srgbClr val="9900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spc="-50" dirty="0" err="1">
                          <a:solidFill>
                            <a:srgbClr val="9900CC"/>
                          </a:solidFill>
                          <a:effectLst/>
                          <a:latin typeface="Arial" panose="020B0604020202020204" pitchFamily="34" charset="0"/>
                          <a:ea typeface="Times New Roman" panose="02020603050405020304" pitchFamily="18" charset="0"/>
                          <a:cs typeface="Arial" panose="020B0604020202020204" pitchFamily="34" charset="0"/>
                        </a:rPr>
                        <a:t>sườn</a:t>
                      </a:r>
                      <a:r>
                        <a:rPr lang="en-US" sz="1000" b="1" spc="-50" dirty="0">
                          <a:solidFill>
                            <a:srgbClr val="9900CC"/>
                          </a:solidFill>
                          <a:effectLst/>
                          <a:latin typeface="Arial" panose="020B0604020202020204" pitchFamily="34" charset="0"/>
                          <a:ea typeface="Times New Roman" panose="02020603050405020304" pitchFamily="18" charset="0"/>
                          <a:cs typeface="Arial" panose="020B0604020202020204" pitchFamily="34" charset="0"/>
                        </a:rPr>
                        <a:t> 5 </a:t>
                      </a:r>
                      <a:r>
                        <a:rPr lang="en-US" sz="1000" b="1" spc="-50" dirty="0" err="1">
                          <a:solidFill>
                            <a:srgbClr val="9900CC"/>
                          </a:solidFill>
                          <a:effectLst/>
                          <a:latin typeface="Arial" panose="020B0604020202020204" pitchFamily="34" charset="0"/>
                          <a:ea typeface="Times New Roman" panose="02020603050405020304" pitchFamily="18" charset="0"/>
                          <a:cs typeface="Arial" panose="020B0604020202020204" pitchFamily="34" charset="0"/>
                        </a:rPr>
                        <a:t>với</a:t>
                      </a:r>
                      <a:r>
                        <a:rPr lang="en-US" sz="1000" b="1" spc="-50" dirty="0">
                          <a:solidFill>
                            <a:srgbClr val="9900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spc="-50" dirty="0" err="1">
                          <a:solidFill>
                            <a:srgbClr val="9900CC"/>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1000" b="1" spc="-50" dirty="0">
                          <a:solidFill>
                            <a:srgbClr val="9900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spc="-50" dirty="0" err="1">
                          <a:solidFill>
                            <a:srgbClr val="9900CC"/>
                          </a:solidFill>
                          <a:effectLst/>
                          <a:latin typeface="Arial" panose="020B0604020202020204" pitchFamily="34" charset="0"/>
                          <a:ea typeface="Times New Roman" panose="02020603050405020304" pitchFamily="18" charset="0"/>
                          <a:cs typeface="Arial" panose="020B0604020202020204" pitchFamily="34" charset="0"/>
                        </a:rPr>
                        <a:t>nách</a:t>
                      </a:r>
                      <a:r>
                        <a:rPr lang="en-US" sz="1000" b="1" spc="-50" dirty="0">
                          <a:solidFill>
                            <a:srgbClr val="9900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spc="-50" dirty="0" err="1">
                          <a:solidFill>
                            <a:srgbClr val="9900CC"/>
                          </a:solidFill>
                          <a:effectLst/>
                          <a:latin typeface="Arial" panose="020B0604020202020204" pitchFamily="34" charset="0"/>
                          <a:ea typeface="Times New Roman" panose="02020603050405020304" pitchFamily="18" charset="0"/>
                          <a:cs typeface="Arial" panose="020B0604020202020204" pitchFamily="34" charset="0"/>
                        </a:rPr>
                        <a:t>giữa</a:t>
                      </a:r>
                      <a:endParaRPr lang="en-US" sz="1000" dirty="0">
                        <a:solidFill>
                          <a:srgbClr val="9900CC"/>
                        </a:solidFill>
                        <a:effectLst/>
                        <a:latin typeface="Arial" panose="020B0604020202020204" pitchFamily="34" charset="0"/>
                        <a:ea typeface="Times New Roman" panose="02020603050405020304" pitchFamily="18" charset="0"/>
                        <a:cs typeface="Arial" panose="020B0604020202020204" pitchFamily="34" charset="0"/>
                      </a:endParaRPr>
                    </a:p>
                  </a:txBody>
                  <a:tcPr marL="32462" marR="32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2027156"/>
                  </a:ext>
                </a:extLst>
              </a:tr>
              <a:tr h="340364">
                <a:tc>
                  <a:txBody>
                    <a:bodyPr/>
                    <a:lstStyle/>
                    <a:p>
                      <a:pPr marL="0" lvl="0" indent="0" algn="ctr">
                        <a:spcAft>
                          <a:spcPts val="0"/>
                        </a:spcAft>
                        <a:buFontTx/>
                        <a:buNone/>
                        <a:tabLst>
                          <a:tab pos="323850" algn="l"/>
                        </a:tabLst>
                      </a:pPr>
                      <a:r>
                        <a:rPr lang="en-US" sz="1000"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7</a:t>
                      </a:r>
                      <a:endParaRPr lang="en-US" sz="1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32462" marR="3246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Tháo</a:t>
                      </a:r>
                      <a:r>
                        <a:rPr lang="en-US" sz="1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1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điện</a:t>
                      </a:r>
                      <a:r>
                        <a:rPr lang="en-US" sz="1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cực</a:t>
                      </a:r>
                      <a:r>
                        <a:rPr lang="en-US" sz="1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theo</a:t>
                      </a:r>
                      <a:r>
                        <a:rPr lang="en-US" sz="1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vi-VN" sz="1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dõi trên</a:t>
                      </a:r>
                      <a:r>
                        <a:rPr lang="en-US" sz="1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monitor (</a:t>
                      </a:r>
                      <a:r>
                        <a:rPr lang="en-US" sz="10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nếu</a:t>
                      </a:r>
                      <a:r>
                        <a:rPr lang="en-US" sz="1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có</a:t>
                      </a:r>
                      <a:r>
                        <a:rPr lang="en-US" sz="1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1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US" sz="10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Bật</a:t>
                      </a:r>
                      <a:r>
                        <a:rPr lang="en-US" sz="1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dirty="0" err="1"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máy</a:t>
                      </a:r>
                      <a:r>
                        <a:rPr lang="en-US" sz="1000" b="1"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dirty="0" err="1"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ghi</a:t>
                      </a:r>
                      <a:r>
                        <a:rPr lang="en-US" sz="1000" b="1" baseline="0"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baseline="0" dirty="0" err="1"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điện</a:t>
                      </a:r>
                      <a:r>
                        <a:rPr lang="en-US" sz="1000" b="1" baseline="0"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baseline="0" dirty="0" err="1"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tim</a:t>
                      </a:r>
                      <a:r>
                        <a:rPr lang="en-US" sz="1000" b="1" baseline="0"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baseline="0" dirty="0" err="1"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nếu</a:t>
                      </a:r>
                      <a:r>
                        <a:rPr lang="en-US" sz="1000" b="1" baseline="0"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baseline="0" dirty="0" err="1"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chưa</a:t>
                      </a:r>
                      <a:r>
                        <a:rPr lang="en-US" sz="1000" b="1" baseline="0"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baseline="0" dirty="0" err="1"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bật</a:t>
                      </a:r>
                      <a:r>
                        <a:rPr lang="en-US" sz="1000" b="1" baseline="0"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a:t>
                      </a:r>
                      <a:r>
                        <a:rPr lang="vi-VN" sz="1000" b="1"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a:t>
                      </a:r>
                      <a:r>
                        <a:rPr lang="en-US" sz="1000" b="1"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dirty="0" err="1"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Ấn</a:t>
                      </a:r>
                      <a:r>
                        <a:rPr lang="en-US" sz="1000" b="1" baseline="0"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baseline="0" dirty="0" err="1"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nút</a:t>
                      </a:r>
                      <a:r>
                        <a:rPr lang="en-US" sz="1000" b="1" baseline="0"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baseline="0" dirty="0" err="1"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ch</a:t>
                      </a:r>
                      <a:r>
                        <a:rPr lang="en-US" sz="1000" b="1" dirty="0" err="1"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ống</a:t>
                      </a:r>
                      <a:r>
                        <a:rPr lang="en-US" sz="1000" b="1"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dirty="0" err="1"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nhiễu</a:t>
                      </a:r>
                      <a:r>
                        <a:rPr lang="en-US" sz="1000" b="1"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dirty="0" err="1"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nếu</a:t>
                      </a:r>
                      <a:r>
                        <a:rPr lang="en-US" sz="1000" b="1" baseline="0"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baseline="0" dirty="0" err="1"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cần</a:t>
                      </a:r>
                      <a:r>
                        <a:rPr lang="en-US" sz="1000" b="1" baseline="0"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1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32462" marR="32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5329317"/>
                  </a:ext>
                </a:extLst>
              </a:tr>
              <a:tr h="289996">
                <a:tc>
                  <a:txBody>
                    <a:bodyPr/>
                    <a:lstStyle/>
                    <a:p>
                      <a:pPr marL="0" lvl="0" indent="0" algn="ctr">
                        <a:spcAft>
                          <a:spcPts val="0"/>
                        </a:spcAft>
                        <a:buFontTx/>
                        <a:buNone/>
                        <a:tabLst>
                          <a:tab pos="323850" algn="l"/>
                        </a:tabLst>
                      </a:pPr>
                      <a:r>
                        <a:rPr lang="en-US" sz="1000"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8</a:t>
                      </a:r>
                      <a:endParaRPr lang="en-US" sz="1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32462" marR="3246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00" b="1" spc="-2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Quan</a:t>
                      </a:r>
                      <a:r>
                        <a:rPr lang="en-US" sz="1000" b="1" spc="-2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spc="-2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sát</a:t>
                      </a:r>
                      <a:r>
                        <a:rPr lang="en-US" sz="1000" b="1" spc="-2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spc="-2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1000" b="1" spc="-2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spc="-2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chuyển</a:t>
                      </a:r>
                      <a:r>
                        <a:rPr lang="en-US" sz="1000" b="1" spc="-2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spc="-2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đạo</a:t>
                      </a:r>
                      <a:r>
                        <a:rPr lang="en-US" sz="1000" b="1" spc="-2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spc="-2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trên</a:t>
                      </a:r>
                      <a:r>
                        <a:rPr lang="en-US" sz="1000" b="1" spc="-2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spc="-2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mà</a:t>
                      </a:r>
                      <a:r>
                        <a:rPr lang="vi-VN" sz="1000" b="1" spc="-2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n hình</a:t>
                      </a:r>
                      <a:r>
                        <a:rPr lang="en-US" sz="1000" b="1" spc="-2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spc="-2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đến</a:t>
                      </a:r>
                      <a:r>
                        <a:rPr lang="en-US" sz="1000" b="1" spc="-2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spc="-2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khi</a:t>
                      </a:r>
                      <a:r>
                        <a:rPr lang="en-US" sz="1000" b="1" spc="-2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spc="-2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hết</a:t>
                      </a:r>
                      <a:r>
                        <a:rPr lang="en-US" sz="1000" b="1" spc="-2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spc="-20" dirty="0" err="1"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nhiễu</a:t>
                      </a:r>
                      <a:r>
                        <a:rPr lang="vi-VN" sz="1000" b="1" spc="-20"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spc="-2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Ấn</a:t>
                      </a:r>
                      <a:r>
                        <a:rPr lang="en-US" sz="1000" b="1" spc="-2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spc="-2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nút</a:t>
                      </a:r>
                      <a:r>
                        <a:rPr lang="en-US" sz="1000" b="1" spc="-2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spc="-2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ghi</a:t>
                      </a:r>
                      <a:r>
                        <a:rPr lang="en-US" sz="1000" b="1" spc="-2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spc="-2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điện</a:t>
                      </a:r>
                      <a:r>
                        <a:rPr lang="en-US" sz="1000" b="1" spc="-2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spc="-2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tim</a:t>
                      </a:r>
                      <a:r>
                        <a:rPr lang="en-US" sz="1000" b="1" spc="-2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spc="-2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chờ</a:t>
                      </a:r>
                      <a:r>
                        <a:rPr lang="en-US" sz="1000" b="1" spc="-2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spc="-2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kết</a:t>
                      </a:r>
                      <a:r>
                        <a:rPr lang="en-US" sz="1000" b="1" spc="-2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spc="-2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quả</a:t>
                      </a:r>
                      <a:r>
                        <a:rPr lang="en-US" sz="1000" b="1" spc="-2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1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32462" marR="32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9783764"/>
                  </a:ext>
                </a:extLst>
              </a:tr>
              <a:tr h="193331">
                <a:tc>
                  <a:txBody>
                    <a:bodyPr/>
                    <a:lstStyle/>
                    <a:p>
                      <a:pPr marL="0" lvl="0" indent="0" algn="ctr">
                        <a:spcAft>
                          <a:spcPts val="0"/>
                        </a:spcAft>
                        <a:buFontTx/>
                        <a:buNone/>
                        <a:tabLst>
                          <a:tab pos="323850" algn="l"/>
                        </a:tabLst>
                      </a:pPr>
                      <a:r>
                        <a:rPr lang="en-US" sz="1000" dirty="0" smtClean="0">
                          <a:solidFill>
                            <a:srgbClr val="0033CC"/>
                          </a:solidFill>
                          <a:effectLst/>
                          <a:latin typeface="Arial" panose="020B0604020202020204" pitchFamily="34" charset="0"/>
                          <a:ea typeface="Times New Roman" panose="02020603050405020304" pitchFamily="18" charset="0"/>
                          <a:cs typeface="Arial" panose="020B0604020202020204" pitchFamily="34" charset="0"/>
                        </a:rPr>
                        <a:t>9</a:t>
                      </a:r>
                      <a:endParaRPr lang="en-US"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endParaRPr>
                    </a:p>
                  </a:txBody>
                  <a:tcPr marL="32462" marR="3246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0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Tắt</a:t>
                      </a:r>
                      <a:r>
                        <a:rPr lang="en-US"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m</a:t>
                      </a:r>
                      <a:r>
                        <a:rPr lang="vi-VN"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áy</a:t>
                      </a:r>
                      <a:r>
                        <a:rPr lang="en-US"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sau</a:t>
                      </a:r>
                      <a:r>
                        <a:rPr lang="en-US"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khi</a:t>
                      </a:r>
                      <a:r>
                        <a:rPr lang="en-US"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ghi</a:t>
                      </a:r>
                      <a:r>
                        <a:rPr lang="en-US"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xong</a:t>
                      </a:r>
                      <a:r>
                        <a:rPr lang="en-US"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các</a:t>
                      </a:r>
                      <a:r>
                        <a:rPr lang="en-US"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chuyển</a:t>
                      </a:r>
                      <a:r>
                        <a:rPr lang="en-US"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đạo</a:t>
                      </a:r>
                      <a:r>
                        <a:rPr lang="en-US"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r</a:t>
                      </a:r>
                      <a:r>
                        <a:rPr lang="vi-VN"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õ</a:t>
                      </a:r>
                      <a:r>
                        <a:rPr lang="en-US"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ràng</a:t>
                      </a:r>
                      <a:r>
                        <a:rPr lang="en-US"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kh</a:t>
                      </a:r>
                      <a:r>
                        <a:rPr lang="vi-VN"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ông</a:t>
                      </a:r>
                      <a:r>
                        <a:rPr lang="en-US"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nhiễu</a:t>
                      </a:r>
                      <a:r>
                        <a:rPr lang="vi-VN"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đầy đủ các thông số</a:t>
                      </a:r>
                      <a:r>
                        <a:rPr lang="en-US"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Cắt</a:t>
                      </a:r>
                      <a:r>
                        <a:rPr lang="en-US"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giấy</a:t>
                      </a:r>
                      <a:r>
                        <a:rPr lang="en-US"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ghi</a:t>
                      </a:r>
                      <a:r>
                        <a:rPr lang="en-US"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kết</a:t>
                      </a:r>
                      <a:r>
                        <a:rPr lang="en-US"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quả</a:t>
                      </a:r>
                      <a:r>
                        <a:rPr lang="en-US"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a:t>
                      </a:r>
                    </a:p>
                  </a:txBody>
                  <a:tcPr marL="32462" marR="32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6688217"/>
                  </a:ext>
                </a:extLst>
              </a:tr>
              <a:tr h="340364">
                <a:tc>
                  <a:txBody>
                    <a:bodyPr/>
                    <a:lstStyle/>
                    <a:p>
                      <a:pPr marL="0" lvl="0" indent="0" algn="ctr">
                        <a:spcAft>
                          <a:spcPts val="0"/>
                        </a:spcAft>
                        <a:buFontTx/>
                        <a:buNone/>
                        <a:tabLst>
                          <a:tab pos="323850" algn="l"/>
                        </a:tabLst>
                      </a:pPr>
                      <a:r>
                        <a:rPr lang="en-US" sz="1000" dirty="0" smtClean="0">
                          <a:solidFill>
                            <a:srgbClr val="0033CC"/>
                          </a:solidFill>
                          <a:effectLst/>
                          <a:latin typeface="Arial" panose="020B0604020202020204" pitchFamily="34" charset="0"/>
                          <a:ea typeface="Times New Roman" panose="02020603050405020304" pitchFamily="18" charset="0"/>
                          <a:cs typeface="Arial" panose="020B0604020202020204" pitchFamily="34" charset="0"/>
                        </a:rPr>
                        <a:t>10</a:t>
                      </a:r>
                      <a:endParaRPr lang="en-US"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endParaRPr>
                    </a:p>
                  </a:txBody>
                  <a:tcPr marL="32462" marR="3246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0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Tháo</a:t>
                      </a:r>
                      <a:r>
                        <a:rPr lang="en-US"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các</a:t>
                      </a:r>
                      <a:r>
                        <a:rPr lang="en-US"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điện</a:t>
                      </a:r>
                      <a:r>
                        <a:rPr lang="en-US"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cực</a:t>
                      </a:r>
                      <a:r>
                        <a:rPr lang="en-US"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trên</a:t>
                      </a:r>
                      <a:r>
                        <a:rPr lang="en-US"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người</a:t>
                      </a:r>
                      <a:r>
                        <a:rPr lang="en-US"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BN, </a:t>
                      </a:r>
                      <a:r>
                        <a:rPr lang="en-US" sz="100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lau</a:t>
                      </a:r>
                      <a:r>
                        <a:rPr lang="en-US"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sạch</a:t>
                      </a:r>
                      <a:r>
                        <a:rPr lang="en-US"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gel </a:t>
                      </a:r>
                      <a:r>
                        <a:rPr lang="en-US" sz="100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trên</a:t>
                      </a:r>
                      <a:r>
                        <a:rPr lang="en-US"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người</a:t>
                      </a:r>
                      <a:r>
                        <a:rPr lang="en-US"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BN. </a:t>
                      </a:r>
                    </a:p>
                    <a:p>
                      <a:pPr algn="just">
                        <a:spcAft>
                          <a:spcPts val="0"/>
                        </a:spcAft>
                      </a:pPr>
                      <a:r>
                        <a:rPr lang="en-US" sz="100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Cắm</a:t>
                      </a:r>
                      <a:r>
                        <a:rPr lang="en-US"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lại</a:t>
                      </a:r>
                      <a:r>
                        <a:rPr lang="en-US"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các</a:t>
                      </a:r>
                      <a:r>
                        <a:rPr lang="en-US"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điện</a:t>
                      </a:r>
                      <a:r>
                        <a:rPr lang="en-US"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cực</a:t>
                      </a:r>
                      <a:r>
                        <a:rPr lang="en-US"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theo</a:t>
                      </a:r>
                      <a:r>
                        <a:rPr lang="en-US"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dõi</a:t>
                      </a:r>
                      <a:r>
                        <a:rPr lang="en-US"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NB (</a:t>
                      </a:r>
                      <a:r>
                        <a:rPr lang="en-US" sz="100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nếu</a:t>
                      </a:r>
                      <a:r>
                        <a:rPr lang="en-US"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có</a:t>
                      </a:r>
                      <a:r>
                        <a:rPr lang="en-US"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Cho BN </a:t>
                      </a:r>
                      <a:r>
                        <a:rPr lang="en-US" sz="100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trở</a:t>
                      </a:r>
                      <a:r>
                        <a:rPr lang="en-US"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về</a:t>
                      </a:r>
                      <a:r>
                        <a:rPr lang="en-US"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tư</a:t>
                      </a:r>
                      <a:r>
                        <a:rPr lang="en-US"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thế</a:t>
                      </a:r>
                      <a:r>
                        <a:rPr lang="en-US"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thoải</a:t>
                      </a:r>
                      <a:r>
                        <a:rPr lang="en-US"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mái</a:t>
                      </a:r>
                      <a:endParaRPr lang="en-US"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endParaRPr>
                    </a:p>
                  </a:txBody>
                  <a:tcPr marL="32462" marR="32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8554710"/>
                  </a:ext>
                </a:extLst>
              </a:tr>
              <a:tr h="170182">
                <a:tc>
                  <a:txBody>
                    <a:bodyPr/>
                    <a:lstStyle/>
                    <a:p>
                      <a:pPr marL="0" lvl="0" indent="0" algn="ctr">
                        <a:spcAft>
                          <a:spcPts val="0"/>
                        </a:spcAft>
                        <a:buFontTx/>
                        <a:buNone/>
                        <a:tabLst>
                          <a:tab pos="323850" algn="l"/>
                        </a:tabLst>
                      </a:pPr>
                      <a:r>
                        <a:rPr lang="en-US" sz="1000" dirty="0" smtClean="0">
                          <a:solidFill>
                            <a:srgbClr val="0033CC"/>
                          </a:solidFill>
                          <a:effectLst/>
                          <a:latin typeface="Arial" panose="020B0604020202020204" pitchFamily="34" charset="0"/>
                          <a:ea typeface="Times New Roman" panose="02020603050405020304" pitchFamily="18" charset="0"/>
                          <a:cs typeface="Arial" panose="020B0604020202020204" pitchFamily="34" charset="0"/>
                        </a:rPr>
                        <a:t>11</a:t>
                      </a:r>
                      <a:endParaRPr lang="en-US"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endParaRPr>
                    </a:p>
                  </a:txBody>
                  <a:tcPr marL="32462" marR="3246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0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Đánh</a:t>
                      </a:r>
                      <a:r>
                        <a:rPr lang="en-US"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giá</a:t>
                      </a:r>
                      <a:r>
                        <a:rPr lang="en-US"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NB </a:t>
                      </a:r>
                      <a:r>
                        <a:rPr lang="en-US" sz="100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sau</a:t>
                      </a:r>
                      <a:r>
                        <a:rPr lang="en-US"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khi</a:t>
                      </a:r>
                      <a:r>
                        <a:rPr lang="en-US"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thực</a:t>
                      </a:r>
                      <a:r>
                        <a:rPr lang="en-US"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hiện</a:t>
                      </a:r>
                      <a:r>
                        <a:rPr lang="en-US"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KT</a:t>
                      </a:r>
                      <a:r>
                        <a:rPr lang="vi-VN"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a:t>
                      </a:r>
                      <a:r>
                        <a:rPr lang="en-US"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Dặn</a:t>
                      </a:r>
                      <a:r>
                        <a:rPr lang="en-US"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dò</a:t>
                      </a:r>
                      <a:r>
                        <a:rPr lang="en-US"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NB.</a:t>
                      </a:r>
                    </a:p>
                  </a:txBody>
                  <a:tcPr marL="32462" marR="32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7830384"/>
                  </a:ext>
                </a:extLst>
              </a:tr>
              <a:tr h="170182">
                <a:tc>
                  <a:txBody>
                    <a:bodyPr/>
                    <a:lstStyle/>
                    <a:p>
                      <a:pPr marL="0" lvl="0" indent="0" algn="ctr">
                        <a:spcAft>
                          <a:spcPts val="0"/>
                        </a:spcAft>
                        <a:buFontTx/>
                        <a:buNone/>
                        <a:tabLst>
                          <a:tab pos="323850" algn="l"/>
                        </a:tabLst>
                      </a:pPr>
                      <a:r>
                        <a:rPr lang="en-US" sz="1000" dirty="0" smtClean="0">
                          <a:solidFill>
                            <a:srgbClr val="0033CC"/>
                          </a:solidFill>
                          <a:effectLst/>
                          <a:latin typeface="Arial" panose="020B0604020202020204" pitchFamily="34" charset="0"/>
                          <a:ea typeface="Times New Roman" panose="02020603050405020304" pitchFamily="18" charset="0"/>
                          <a:cs typeface="Arial" panose="020B0604020202020204" pitchFamily="34" charset="0"/>
                        </a:rPr>
                        <a:t>12</a:t>
                      </a:r>
                      <a:endParaRPr lang="en-US"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endParaRPr>
                    </a:p>
                  </a:txBody>
                  <a:tcPr marL="32462" marR="3246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0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Vệ</a:t>
                      </a:r>
                      <a:r>
                        <a:rPr lang="en-US"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sinh</a:t>
                      </a:r>
                      <a:r>
                        <a:rPr lang="en-US"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các</a:t>
                      </a:r>
                      <a:r>
                        <a:rPr lang="en-US"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điện</a:t>
                      </a:r>
                      <a:r>
                        <a:rPr lang="en-US"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cực</a:t>
                      </a:r>
                      <a:r>
                        <a:rPr lang="en-US"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bằng</a:t>
                      </a:r>
                      <a:r>
                        <a:rPr lang="en-US"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cồn</a:t>
                      </a:r>
                      <a:r>
                        <a:rPr lang="en-US"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70</a:t>
                      </a:r>
                      <a:r>
                        <a:rPr lang="en-US" sz="1000" baseline="30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0</a:t>
                      </a:r>
                      <a:r>
                        <a:rPr lang="en-US"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dán</a:t>
                      </a:r>
                      <a:r>
                        <a:rPr lang="en-US"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kết</a:t>
                      </a:r>
                      <a:r>
                        <a:rPr lang="en-US"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quả</a:t>
                      </a:r>
                      <a:r>
                        <a:rPr lang="en-US"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vào</a:t>
                      </a:r>
                      <a:r>
                        <a:rPr lang="en-US"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hồ</a:t>
                      </a:r>
                      <a:r>
                        <a:rPr lang="en-US"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sơ</a:t>
                      </a:r>
                      <a:r>
                        <a:rPr lang="en-US"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báo</a:t>
                      </a:r>
                      <a:r>
                        <a:rPr lang="en-US"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BS. </a:t>
                      </a:r>
                    </a:p>
                  </a:txBody>
                  <a:tcPr marL="32462" marR="32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5823776"/>
                  </a:ext>
                </a:extLst>
              </a:tr>
              <a:tr h="170182">
                <a:tc>
                  <a:txBody>
                    <a:bodyPr/>
                    <a:lstStyle/>
                    <a:p>
                      <a:pPr marL="0" lvl="0" indent="0" algn="ctr">
                        <a:spcAft>
                          <a:spcPts val="0"/>
                        </a:spcAft>
                        <a:buFontTx/>
                        <a:buNone/>
                        <a:tabLst>
                          <a:tab pos="323850" algn="l"/>
                        </a:tabLst>
                      </a:pPr>
                      <a:r>
                        <a:rPr lang="en-US" sz="1000" dirty="0" smtClean="0">
                          <a:solidFill>
                            <a:srgbClr val="0033CC"/>
                          </a:solidFill>
                          <a:effectLst/>
                          <a:latin typeface="Arial" panose="020B0604020202020204" pitchFamily="34" charset="0"/>
                          <a:ea typeface="Times New Roman" panose="02020603050405020304" pitchFamily="18" charset="0"/>
                          <a:cs typeface="Arial" panose="020B0604020202020204" pitchFamily="34" charset="0"/>
                        </a:rPr>
                        <a:t>13</a:t>
                      </a:r>
                      <a:endParaRPr lang="en-US"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endParaRPr>
                    </a:p>
                  </a:txBody>
                  <a:tcPr marL="32462" marR="3246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Thu </a:t>
                      </a:r>
                      <a:r>
                        <a:rPr lang="en-US" sz="100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dọn</a:t>
                      </a:r>
                      <a:r>
                        <a:rPr lang="en-US"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dụng</a:t>
                      </a:r>
                      <a:r>
                        <a:rPr lang="en-US"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cụ</a:t>
                      </a:r>
                      <a:r>
                        <a:rPr lang="en-US"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 </a:t>
                      </a:r>
                      <a:r>
                        <a:rPr lang="en-US" sz="100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Rửa</a:t>
                      </a:r>
                      <a:r>
                        <a:rPr lang="en-US"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tay</a:t>
                      </a:r>
                      <a:r>
                        <a:rPr lang="en-US"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 </a:t>
                      </a:r>
                      <a:r>
                        <a:rPr lang="en-US" sz="100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Ghi</a:t>
                      </a:r>
                      <a:r>
                        <a:rPr lang="en-US"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1000" dirty="0" err="1">
                          <a:solidFill>
                            <a:srgbClr val="0033CC"/>
                          </a:solidFill>
                          <a:effectLst/>
                          <a:latin typeface="Arial" panose="020B0604020202020204" pitchFamily="34" charset="0"/>
                          <a:ea typeface="Times New Roman" panose="02020603050405020304" pitchFamily="18" charset="0"/>
                          <a:cs typeface="Arial" panose="020B0604020202020204" pitchFamily="34" charset="0"/>
                        </a:rPr>
                        <a:t>phiếu</a:t>
                      </a:r>
                      <a:r>
                        <a:rPr lang="en-US"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CS </a:t>
                      </a:r>
                      <a:r>
                        <a:rPr lang="vi-VN"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ĐD</a:t>
                      </a:r>
                      <a:endParaRPr lang="en-US" sz="1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endParaRPr>
                    </a:p>
                  </a:txBody>
                  <a:tcPr marL="32462" marR="32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050686"/>
                  </a:ext>
                </a:extLst>
              </a:tr>
              <a:tr h="193331">
                <a:tc>
                  <a:txBody>
                    <a:bodyPr/>
                    <a:lstStyle/>
                    <a:p>
                      <a:pPr marL="152400">
                        <a:spcAft>
                          <a:spcPts val="0"/>
                        </a:spcAft>
                      </a:pPr>
                      <a:r>
                        <a:rPr lang="en-US" sz="1000" dirty="0">
                          <a:solidFill>
                            <a:srgbClr val="FF00FF"/>
                          </a:solidFill>
                          <a:effectLst/>
                          <a:latin typeface="Arial" panose="020B0604020202020204" pitchFamily="34" charset="0"/>
                          <a:ea typeface="Times New Roman" panose="02020603050405020304" pitchFamily="18" charset="0"/>
                          <a:cs typeface="Arial" panose="020B0604020202020204" pitchFamily="34" charset="0"/>
                        </a:rPr>
                        <a:t> </a:t>
                      </a:r>
                    </a:p>
                  </a:txBody>
                  <a:tcPr marL="32462" marR="3246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0"/>
                        </a:spcAft>
                      </a:pPr>
                      <a:r>
                        <a:rPr lang="en-US" sz="1000" b="1" dirty="0" err="1">
                          <a:solidFill>
                            <a:srgbClr val="FF00FF"/>
                          </a:solidFill>
                          <a:effectLst/>
                          <a:latin typeface="Arial" panose="020B0604020202020204" pitchFamily="34" charset="0"/>
                          <a:ea typeface="Times New Roman" panose="02020603050405020304" pitchFamily="18" charset="0"/>
                          <a:cs typeface="Arial" panose="020B0604020202020204" pitchFamily="34" charset="0"/>
                        </a:rPr>
                        <a:t>Ghi</a:t>
                      </a:r>
                      <a:r>
                        <a:rPr lang="en-US" sz="1000" b="1" dirty="0">
                          <a:solidFill>
                            <a:srgbClr val="FF00FF"/>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dirty="0" err="1">
                          <a:solidFill>
                            <a:srgbClr val="FF00FF"/>
                          </a:solidFill>
                          <a:effectLst/>
                          <a:latin typeface="Arial" panose="020B0604020202020204" pitchFamily="34" charset="0"/>
                          <a:ea typeface="Times New Roman" panose="02020603050405020304" pitchFamily="18" charset="0"/>
                          <a:cs typeface="Arial" panose="020B0604020202020204" pitchFamily="34" charset="0"/>
                        </a:rPr>
                        <a:t>chú</a:t>
                      </a:r>
                      <a:r>
                        <a:rPr lang="en-US" sz="1000" b="1" dirty="0">
                          <a:solidFill>
                            <a:srgbClr val="FF00FF"/>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dirty="0" err="1">
                          <a:solidFill>
                            <a:srgbClr val="FF00FF"/>
                          </a:solidFill>
                          <a:effectLst/>
                          <a:latin typeface="Arial" panose="020B0604020202020204" pitchFamily="34" charset="0"/>
                          <a:ea typeface="Times New Roman" panose="02020603050405020304" pitchFamily="18" charset="0"/>
                          <a:cs typeface="Arial" panose="020B0604020202020204" pitchFamily="34" charset="0"/>
                        </a:rPr>
                        <a:t>theo</a:t>
                      </a:r>
                      <a:r>
                        <a:rPr lang="en-US" sz="1000" b="1" dirty="0">
                          <a:solidFill>
                            <a:srgbClr val="FF00FF"/>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dirty="0" err="1">
                          <a:solidFill>
                            <a:srgbClr val="FF00FF"/>
                          </a:solidFill>
                          <a:effectLst/>
                          <a:latin typeface="Arial" panose="020B0604020202020204" pitchFamily="34" charset="0"/>
                          <a:ea typeface="Times New Roman" panose="02020603050405020304" pitchFamily="18" charset="0"/>
                          <a:cs typeface="Arial" panose="020B0604020202020204" pitchFamily="34" charset="0"/>
                        </a:rPr>
                        <a:t>dõi</a:t>
                      </a:r>
                      <a:r>
                        <a:rPr lang="en-US" sz="1000" b="1" dirty="0">
                          <a:solidFill>
                            <a:srgbClr val="FF00FF"/>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dirty="0" err="1">
                          <a:solidFill>
                            <a:srgbClr val="FF00FF"/>
                          </a:solidFill>
                          <a:effectLst/>
                          <a:latin typeface="Arial" panose="020B0604020202020204" pitchFamily="34" charset="0"/>
                          <a:ea typeface="Times New Roman" panose="02020603050405020304" pitchFamily="18" charset="0"/>
                          <a:cs typeface="Arial" panose="020B0604020202020204" pitchFamily="34" charset="0"/>
                        </a:rPr>
                        <a:t>giao</a:t>
                      </a:r>
                      <a:r>
                        <a:rPr lang="en-US" sz="1000" b="1" dirty="0">
                          <a:solidFill>
                            <a:srgbClr val="FF00FF"/>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dirty="0" err="1">
                          <a:solidFill>
                            <a:srgbClr val="FF00FF"/>
                          </a:solidFill>
                          <a:effectLst/>
                          <a:latin typeface="Arial" panose="020B0604020202020204" pitchFamily="34" charset="0"/>
                          <a:ea typeface="Times New Roman" panose="02020603050405020304" pitchFamily="18" charset="0"/>
                          <a:cs typeface="Arial" panose="020B0604020202020204" pitchFamily="34" charset="0"/>
                        </a:rPr>
                        <a:t>tiếp</a:t>
                      </a:r>
                      <a:r>
                        <a:rPr lang="en-US" sz="1000" b="1" dirty="0">
                          <a:solidFill>
                            <a:srgbClr val="FF00FF"/>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dirty="0" err="1">
                          <a:solidFill>
                            <a:srgbClr val="FF00FF"/>
                          </a:solidFill>
                          <a:effectLst/>
                          <a:latin typeface="Arial" panose="020B0604020202020204" pitchFamily="34" charset="0"/>
                          <a:ea typeface="Times New Roman" panose="02020603050405020304" pitchFamily="18" charset="0"/>
                          <a:cs typeface="Arial" panose="020B0604020202020204" pitchFamily="34" charset="0"/>
                        </a:rPr>
                        <a:t>và</a:t>
                      </a:r>
                      <a:r>
                        <a:rPr lang="en-US" sz="1000" b="1" dirty="0">
                          <a:solidFill>
                            <a:srgbClr val="FF00FF"/>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dirty="0" err="1">
                          <a:solidFill>
                            <a:srgbClr val="FF00FF"/>
                          </a:solidFill>
                          <a:effectLst/>
                          <a:latin typeface="Arial" panose="020B0604020202020204" pitchFamily="34" charset="0"/>
                          <a:ea typeface="Times New Roman" panose="02020603050405020304" pitchFamily="18" charset="0"/>
                          <a:cs typeface="Arial" panose="020B0604020202020204" pitchFamily="34" charset="0"/>
                        </a:rPr>
                        <a:t>động</a:t>
                      </a:r>
                      <a:r>
                        <a:rPr lang="en-US" sz="1000" b="1" dirty="0">
                          <a:solidFill>
                            <a:srgbClr val="FF00FF"/>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dirty="0" err="1">
                          <a:solidFill>
                            <a:srgbClr val="FF00FF"/>
                          </a:solidFill>
                          <a:effectLst/>
                          <a:latin typeface="Arial" panose="020B0604020202020204" pitchFamily="34" charset="0"/>
                          <a:ea typeface="Times New Roman" panose="02020603050405020304" pitchFamily="18" charset="0"/>
                          <a:cs typeface="Arial" panose="020B0604020202020204" pitchFamily="34" charset="0"/>
                        </a:rPr>
                        <a:t>viên</a:t>
                      </a:r>
                      <a:r>
                        <a:rPr lang="en-US" sz="1000" b="1" dirty="0">
                          <a:solidFill>
                            <a:srgbClr val="FF00FF"/>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dirty="0" err="1">
                          <a:solidFill>
                            <a:srgbClr val="FF00FF"/>
                          </a:solidFill>
                          <a:effectLst/>
                          <a:latin typeface="Arial" panose="020B0604020202020204" pitchFamily="34" charset="0"/>
                          <a:ea typeface="Times New Roman" panose="02020603050405020304" pitchFamily="18" charset="0"/>
                          <a:cs typeface="Arial" panose="020B0604020202020204" pitchFamily="34" charset="0"/>
                        </a:rPr>
                        <a:t>người</a:t>
                      </a:r>
                      <a:r>
                        <a:rPr lang="en-US" sz="1000" b="1" dirty="0">
                          <a:solidFill>
                            <a:srgbClr val="FF00FF"/>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dirty="0" err="1">
                          <a:solidFill>
                            <a:srgbClr val="FF00FF"/>
                          </a:solidFill>
                          <a:effectLst/>
                          <a:latin typeface="Arial" panose="020B0604020202020204" pitchFamily="34" charset="0"/>
                          <a:ea typeface="Times New Roman" panose="02020603050405020304" pitchFamily="18" charset="0"/>
                          <a:cs typeface="Arial" panose="020B0604020202020204" pitchFamily="34" charset="0"/>
                        </a:rPr>
                        <a:t>bệnh</a:t>
                      </a:r>
                      <a:r>
                        <a:rPr lang="en-US" sz="1000" b="1" dirty="0">
                          <a:solidFill>
                            <a:srgbClr val="FF00FF"/>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dirty="0" err="1">
                          <a:solidFill>
                            <a:srgbClr val="FF00FF"/>
                          </a:solidFill>
                          <a:effectLst/>
                          <a:latin typeface="Arial" panose="020B0604020202020204" pitchFamily="34" charset="0"/>
                          <a:ea typeface="Times New Roman" panose="02020603050405020304" pitchFamily="18" charset="0"/>
                          <a:cs typeface="Arial" panose="020B0604020202020204" pitchFamily="34" charset="0"/>
                        </a:rPr>
                        <a:t>trong</a:t>
                      </a:r>
                      <a:r>
                        <a:rPr lang="en-US" sz="1000" b="1" dirty="0">
                          <a:solidFill>
                            <a:srgbClr val="FF00FF"/>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dirty="0" err="1">
                          <a:solidFill>
                            <a:srgbClr val="FF00FF"/>
                          </a:solidFill>
                          <a:effectLst/>
                          <a:latin typeface="Arial" panose="020B0604020202020204" pitchFamily="34" charset="0"/>
                          <a:ea typeface="Times New Roman" panose="02020603050405020304" pitchFamily="18" charset="0"/>
                          <a:cs typeface="Arial" panose="020B0604020202020204" pitchFamily="34" charset="0"/>
                        </a:rPr>
                        <a:t>suốt</a:t>
                      </a:r>
                      <a:r>
                        <a:rPr lang="en-US" sz="1000" b="1" dirty="0">
                          <a:solidFill>
                            <a:srgbClr val="FF00FF"/>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dirty="0" err="1">
                          <a:solidFill>
                            <a:srgbClr val="FF00FF"/>
                          </a:solidFill>
                          <a:effectLst/>
                          <a:latin typeface="Arial" panose="020B0604020202020204" pitchFamily="34" charset="0"/>
                          <a:ea typeface="Times New Roman" panose="02020603050405020304" pitchFamily="18" charset="0"/>
                          <a:cs typeface="Arial" panose="020B0604020202020204" pitchFamily="34" charset="0"/>
                        </a:rPr>
                        <a:t>thời</a:t>
                      </a:r>
                      <a:r>
                        <a:rPr lang="en-US" sz="1000" b="1" dirty="0">
                          <a:solidFill>
                            <a:srgbClr val="FF00FF"/>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dirty="0" err="1">
                          <a:solidFill>
                            <a:srgbClr val="FF00FF"/>
                          </a:solidFill>
                          <a:effectLst/>
                          <a:latin typeface="Arial" panose="020B0604020202020204" pitchFamily="34" charset="0"/>
                          <a:ea typeface="Times New Roman" panose="02020603050405020304" pitchFamily="18" charset="0"/>
                          <a:cs typeface="Arial" panose="020B0604020202020204" pitchFamily="34" charset="0"/>
                        </a:rPr>
                        <a:t>gian</a:t>
                      </a:r>
                      <a:r>
                        <a:rPr lang="en-US" sz="1000" b="1" dirty="0">
                          <a:solidFill>
                            <a:srgbClr val="FF00FF"/>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dirty="0" err="1">
                          <a:solidFill>
                            <a:srgbClr val="FF00FF"/>
                          </a:solidFill>
                          <a:effectLst/>
                          <a:latin typeface="Arial" panose="020B0604020202020204" pitchFamily="34" charset="0"/>
                          <a:ea typeface="Times New Roman" panose="02020603050405020304" pitchFamily="18" charset="0"/>
                          <a:cs typeface="Arial" panose="020B0604020202020204" pitchFamily="34" charset="0"/>
                        </a:rPr>
                        <a:t>tiến</a:t>
                      </a:r>
                      <a:r>
                        <a:rPr lang="en-US" sz="1000" b="1" dirty="0">
                          <a:solidFill>
                            <a:srgbClr val="FF00FF"/>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dirty="0" err="1">
                          <a:solidFill>
                            <a:srgbClr val="FF00FF"/>
                          </a:solidFill>
                          <a:effectLst/>
                          <a:latin typeface="Arial" panose="020B0604020202020204" pitchFamily="34" charset="0"/>
                          <a:ea typeface="Times New Roman" panose="02020603050405020304" pitchFamily="18" charset="0"/>
                          <a:cs typeface="Arial" panose="020B0604020202020204" pitchFamily="34" charset="0"/>
                        </a:rPr>
                        <a:t>hành</a:t>
                      </a:r>
                      <a:r>
                        <a:rPr lang="en-US" sz="1000" b="1" dirty="0">
                          <a:solidFill>
                            <a:srgbClr val="FF00FF"/>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dirty="0" err="1">
                          <a:solidFill>
                            <a:srgbClr val="FF00FF"/>
                          </a:solidFill>
                          <a:effectLst/>
                          <a:latin typeface="Arial" panose="020B0604020202020204" pitchFamily="34" charset="0"/>
                          <a:ea typeface="Times New Roman" panose="02020603050405020304" pitchFamily="18" charset="0"/>
                          <a:cs typeface="Arial" panose="020B0604020202020204" pitchFamily="34" charset="0"/>
                        </a:rPr>
                        <a:t>kỹ</a:t>
                      </a:r>
                      <a:r>
                        <a:rPr lang="en-US" sz="1000" b="1" dirty="0">
                          <a:solidFill>
                            <a:srgbClr val="FF00FF"/>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dirty="0" err="1">
                          <a:solidFill>
                            <a:srgbClr val="FF00FF"/>
                          </a:solidFill>
                          <a:effectLst/>
                          <a:latin typeface="Arial" panose="020B0604020202020204" pitchFamily="34" charset="0"/>
                          <a:ea typeface="Times New Roman" panose="02020603050405020304" pitchFamily="18" charset="0"/>
                          <a:cs typeface="Arial" panose="020B0604020202020204" pitchFamily="34" charset="0"/>
                        </a:rPr>
                        <a:t>thuật</a:t>
                      </a:r>
                      <a:r>
                        <a:rPr lang="en-US" sz="1000" b="1" dirty="0">
                          <a:solidFill>
                            <a:srgbClr val="FF00FF"/>
                          </a:solidFill>
                          <a:effectLst/>
                          <a:latin typeface="Arial" panose="020B0604020202020204" pitchFamily="34" charset="0"/>
                          <a:ea typeface="Times New Roman" panose="02020603050405020304" pitchFamily="18" charset="0"/>
                          <a:cs typeface="Arial" panose="020B0604020202020204" pitchFamily="34" charset="0"/>
                        </a:rPr>
                        <a:t>.</a:t>
                      </a:r>
                      <a:endParaRPr lang="en-US" sz="1000" dirty="0">
                        <a:solidFill>
                          <a:srgbClr val="FF00FF"/>
                        </a:solidFill>
                        <a:effectLst/>
                        <a:latin typeface="Arial" panose="020B0604020202020204" pitchFamily="34" charset="0"/>
                        <a:ea typeface="Times New Roman" panose="02020603050405020304" pitchFamily="18" charset="0"/>
                        <a:cs typeface="Arial" panose="020B0604020202020204" pitchFamily="34" charset="0"/>
                      </a:endParaRPr>
                    </a:p>
                  </a:txBody>
                  <a:tcPr marL="32462" marR="32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5970751"/>
                  </a:ext>
                </a:extLst>
              </a:tr>
            </a:tbl>
          </a:graphicData>
        </a:graphic>
      </p:graphicFrame>
    </p:spTree>
    <p:extLst>
      <p:ext uri="{BB962C8B-B14F-4D97-AF65-F5344CB8AC3E}">
        <p14:creationId xmlns:p14="http://schemas.microsoft.com/office/powerpoint/2010/main" val="27742492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2800" b="1" dirty="0" smtClean="0">
                <a:solidFill>
                  <a:schemeClr val="bg1"/>
                </a:solidFill>
                <a:latin typeface="Arial" pitchFamily="34" charset="0"/>
                <a:ea typeface="Tahoma" pitchFamily="34" charset="0"/>
                <a:cs typeface="Arial" pitchFamily="34" charset="0"/>
              </a:rPr>
              <a:t>GHI PHIẾU CHĂM SÓC</a:t>
            </a:r>
            <a:endParaRPr lang="en-US" sz="2800" b="1" dirty="0">
              <a:solidFill>
                <a:schemeClr val="bg1"/>
              </a:solidFill>
              <a:latin typeface="Arial" pitchFamily="34" charset="0"/>
              <a:ea typeface="Tahoma" pitchFamily="34" charset="0"/>
              <a:cs typeface="Arial" pitchFamily="34" charset="0"/>
            </a:endParaRPr>
          </a:p>
        </p:txBody>
      </p:sp>
      <p:pic>
        <p:nvPicPr>
          <p:cNvPr id="1026" name="Picture 2" descr="C:\Users\VN-Pro\Desktop\Quy chuan Logo Cao Dang y Bach Mai_nho.jpg"/>
          <p:cNvPicPr>
            <a:picLocks noChangeAspect="1" noChangeArrowheads="1"/>
          </p:cNvPicPr>
          <p:nvPr/>
        </p:nvPicPr>
        <p:blipFill>
          <a:blip r:embed="rId3" cstate="print"/>
          <a:srcRect/>
          <a:stretch>
            <a:fillRect/>
          </a:stretch>
        </p:blipFill>
        <p:spPr bwMode="auto">
          <a:xfrm>
            <a:off x="8382000" y="0"/>
            <a:ext cx="685800" cy="66865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7" name="Picture 3" descr="D:\ảnh\LOGO bachmai.jpg"/>
          <p:cNvPicPr>
            <a:picLocks noChangeAspect="1" noChangeArrowheads="1"/>
          </p:cNvPicPr>
          <p:nvPr/>
        </p:nvPicPr>
        <p:blipFill>
          <a:blip r:embed="rId4" cstate="print"/>
          <a:srcRect/>
          <a:stretch>
            <a:fillRect/>
          </a:stretch>
        </p:blipFill>
        <p:spPr bwMode="auto">
          <a:xfrm>
            <a:off x="76200" y="0"/>
            <a:ext cx="690562"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aphicFrame>
        <p:nvGraphicFramePr>
          <p:cNvPr id="6" name="Table 5"/>
          <p:cNvGraphicFramePr>
            <a:graphicFrameLocks noGrp="1"/>
          </p:cNvGraphicFramePr>
          <p:nvPr>
            <p:extLst>
              <p:ext uri="{D42A27DB-BD31-4B8C-83A1-F6EECF244321}">
                <p14:modId xmlns:p14="http://schemas.microsoft.com/office/powerpoint/2010/main" val="1185673921"/>
              </p:ext>
            </p:extLst>
          </p:nvPr>
        </p:nvGraphicFramePr>
        <p:xfrm>
          <a:off x="127000" y="1962538"/>
          <a:ext cx="8915399" cy="3099054"/>
        </p:xfrm>
        <a:graphic>
          <a:graphicData uri="http://schemas.openxmlformats.org/drawingml/2006/table">
            <a:tbl>
              <a:tblPr firstRow="1" firstCol="1" bandRow="1">
                <a:tableStyleId>{5940675A-B579-460E-94D1-54222C63F5DA}</a:tableStyleId>
              </a:tblPr>
              <a:tblGrid>
                <a:gridCol w="14478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3847017">
                  <a:extLst>
                    <a:ext uri="{9D8B030D-6E8A-4147-A177-3AD203B41FA5}">
                      <a16:colId xmlns:a16="http://schemas.microsoft.com/office/drawing/2014/main" val="20002"/>
                    </a:ext>
                  </a:extLst>
                </a:gridCol>
                <a:gridCol w="1182182">
                  <a:extLst>
                    <a:ext uri="{9D8B030D-6E8A-4147-A177-3AD203B41FA5}">
                      <a16:colId xmlns:a16="http://schemas.microsoft.com/office/drawing/2014/main" val="20003"/>
                    </a:ext>
                  </a:extLst>
                </a:gridCol>
              </a:tblGrid>
              <a:tr h="575310">
                <a:tc>
                  <a:txBody>
                    <a:bodyPr/>
                    <a:lstStyle/>
                    <a:p>
                      <a:pPr algn="ctr">
                        <a:spcAft>
                          <a:spcPts val="0"/>
                        </a:spcAft>
                      </a:pPr>
                      <a:r>
                        <a:rPr lang="en-US" sz="1800" b="1" dirty="0">
                          <a:solidFill>
                            <a:srgbClr val="0000FF"/>
                          </a:solidFill>
                          <a:effectLst/>
                          <a:latin typeface="Arial" pitchFamily="34" charset="0"/>
                          <a:cs typeface="Arial" pitchFamily="34" charset="0"/>
                        </a:rPr>
                        <a:t>NGÀY/ THÁNG</a:t>
                      </a:r>
                      <a:endParaRPr lang="en-US" sz="1800" b="1" dirty="0">
                        <a:solidFill>
                          <a:srgbClr val="0000FF"/>
                        </a:solidFill>
                        <a:effectLst/>
                        <a:latin typeface="Arial" pitchFamily="34" charset="0"/>
                        <a:ea typeface="Times New Roman"/>
                        <a:cs typeface="Arial" pitchFamily="34" charset="0"/>
                      </a:endParaRPr>
                    </a:p>
                  </a:txBody>
                  <a:tcPr marL="68580" marR="68580" marT="0" marB="0" anchor="ctr"/>
                </a:tc>
                <a:tc>
                  <a:txBody>
                    <a:bodyPr/>
                    <a:lstStyle/>
                    <a:p>
                      <a:pPr algn="ctr">
                        <a:spcAft>
                          <a:spcPts val="0"/>
                        </a:spcAft>
                      </a:pPr>
                      <a:r>
                        <a:rPr lang="en-US" sz="1800" b="1" dirty="0">
                          <a:solidFill>
                            <a:srgbClr val="0000FF"/>
                          </a:solidFill>
                          <a:effectLst/>
                          <a:latin typeface="Arial" pitchFamily="34" charset="0"/>
                          <a:cs typeface="Arial" pitchFamily="34" charset="0"/>
                        </a:rPr>
                        <a:t>DIỄN BIẾN</a:t>
                      </a:r>
                      <a:endParaRPr lang="en-US" sz="1800" b="1" dirty="0">
                        <a:solidFill>
                          <a:srgbClr val="0000FF"/>
                        </a:solidFill>
                        <a:effectLst/>
                        <a:latin typeface="Arial" pitchFamily="34" charset="0"/>
                        <a:ea typeface="Times New Roman"/>
                        <a:cs typeface="Arial" pitchFamily="34" charset="0"/>
                      </a:endParaRPr>
                    </a:p>
                  </a:txBody>
                  <a:tcPr marL="68580" marR="68580" marT="0" marB="0" anchor="ctr"/>
                </a:tc>
                <a:tc>
                  <a:txBody>
                    <a:bodyPr/>
                    <a:lstStyle/>
                    <a:p>
                      <a:pPr algn="ctr">
                        <a:spcAft>
                          <a:spcPts val="0"/>
                        </a:spcAft>
                      </a:pPr>
                      <a:r>
                        <a:rPr lang="en-US" sz="1800" b="1" dirty="0">
                          <a:solidFill>
                            <a:srgbClr val="0000FF"/>
                          </a:solidFill>
                          <a:effectLst/>
                          <a:latin typeface="Arial" pitchFamily="34" charset="0"/>
                          <a:cs typeface="Arial" pitchFamily="34" charset="0"/>
                        </a:rPr>
                        <a:t>X</a:t>
                      </a:r>
                      <a:r>
                        <a:rPr lang="vi-VN" sz="1800" b="1" dirty="0">
                          <a:solidFill>
                            <a:srgbClr val="0000FF"/>
                          </a:solidFill>
                          <a:effectLst/>
                          <a:latin typeface="Arial" pitchFamily="34" charset="0"/>
                          <a:cs typeface="Arial" pitchFamily="34" charset="0"/>
                        </a:rPr>
                        <a:t>Ử TRÍ CHĂM SÓC/ </a:t>
                      </a:r>
                      <a:r>
                        <a:rPr lang="vi-VN" sz="1800" b="1" dirty="0" smtClean="0">
                          <a:solidFill>
                            <a:srgbClr val="0000FF"/>
                          </a:solidFill>
                          <a:effectLst/>
                          <a:latin typeface="Arial" pitchFamily="34" charset="0"/>
                          <a:cs typeface="Arial" pitchFamily="34" charset="0"/>
                        </a:rPr>
                        <a:t>ĐÁNH </a:t>
                      </a:r>
                      <a:r>
                        <a:rPr lang="vi-VN" sz="1800" b="1" dirty="0">
                          <a:solidFill>
                            <a:srgbClr val="0000FF"/>
                          </a:solidFill>
                          <a:effectLst/>
                          <a:latin typeface="Arial" pitchFamily="34" charset="0"/>
                          <a:cs typeface="Arial" pitchFamily="34" charset="0"/>
                        </a:rPr>
                        <a:t>GIÁ</a:t>
                      </a:r>
                      <a:endParaRPr lang="en-US" sz="1800" b="1" dirty="0">
                        <a:solidFill>
                          <a:srgbClr val="0000FF"/>
                        </a:solidFill>
                        <a:effectLst/>
                        <a:latin typeface="Arial" pitchFamily="34" charset="0"/>
                        <a:ea typeface="Times New Roman"/>
                        <a:cs typeface="Arial" pitchFamily="34" charset="0"/>
                      </a:endParaRPr>
                    </a:p>
                  </a:txBody>
                  <a:tcPr marL="68580" marR="68580" marT="0" marB="0" anchor="ctr"/>
                </a:tc>
                <a:tc>
                  <a:txBody>
                    <a:bodyPr/>
                    <a:lstStyle/>
                    <a:p>
                      <a:pPr algn="ctr">
                        <a:spcAft>
                          <a:spcPts val="0"/>
                        </a:spcAft>
                      </a:pPr>
                      <a:r>
                        <a:rPr lang="en-US" sz="1800" b="1" dirty="0">
                          <a:solidFill>
                            <a:srgbClr val="0000FF"/>
                          </a:solidFill>
                          <a:effectLst/>
                          <a:latin typeface="Arial" pitchFamily="34" charset="0"/>
                          <a:cs typeface="Arial" pitchFamily="34" charset="0"/>
                        </a:rPr>
                        <a:t>KÝ TÊN</a:t>
                      </a:r>
                      <a:endParaRPr lang="en-US" sz="1800" b="1" dirty="0">
                        <a:solidFill>
                          <a:srgbClr val="0000FF"/>
                        </a:solidFill>
                        <a:effectLst/>
                        <a:latin typeface="Arial" pitchFamily="34" charset="0"/>
                        <a:ea typeface="Times New Roman"/>
                        <a:cs typeface="Arial" pitchFamily="34" charset="0"/>
                      </a:endParaRPr>
                    </a:p>
                  </a:txBody>
                  <a:tcPr marL="68580" marR="68580" marT="0" marB="0" anchor="ctr"/>
                </a:tc>
                <a:extLst>
                  <a:ext uri="{0D108BD9-81ED-4DB2-BD59-A6C34878D82A}">
                    <a16:rowId xmlns:a16="http://schemas.microsoft.com/office/drawing/2014/main" val="10000"/>
                  </a:ext>
                </a:extLst>
              </a:tr>
              <a:tr h="2301240">
                <a:tc>
                  <a:txBody>
                    <a:bodyPr/>
                    <a:lstStyle/>
                    <a:p>
                      <a:pPr algn="l">
                        <a:lnSpc>
                          <a:spcPct val="115000"/>
                        </a:lnSpc>
                        <a:spcAft>
                          <a:spcPts val="0"/>
                        </a:spcAft>
                      </a:pPr>
                      <a:r>
                        <a:rPr lang="en-US" sz="1800" dirty="0" smtClean="0">
                          <a:solidFill>
                            <a:srgbClr val="0000FF"/>
                          </a:solidFill>
                          <a:effectLst/>
                          <a:latin typeface="Arial" pitchFamily="34" charset="0"/>
                          <a:ea typeface="Times New Roman"/>
                          <a:cs typeface="Arial" pitchFamily="34" charset="0"/>
                        </a:rPr>
                        <a:t>15h00 </a:t>
                      </a:r>
                      <a:r>
                        <a:rPr lang="en-US" sz="1800" dirty="0" err="1">
                          <a:solidFill>
                            <a:srgbClr val="0000FF"/>
                          </a:solidFill>
                          <a:effectLst/>
                          <a:latin typeface="Arial" pitchFamily="34" charset="0"/>
                          <a:ea typeface="Times New Roman"/>
                          <a:cs typeface="Arial" pitchFamily="34" charset="0"/>
                        </a:rPr>
                        <a:t>ngày</a:t>
                      </a:r>
                      <a:r>
                        <a:rPr lang="en-US" sz="1800" dirty="0">
                          <a:solidFill>
                            <a:srgbClr val="0000FF"/>
                          </a:solidFill>
                          <a:effectLst/>
                          <a:latin typeface="Arial" pitchFamily="34" charset="0"/>
                          <a:ea typeface="Times New Roman"/>
                          <a:cs typeface="Arial" pitchFamily="34" charset="0"/>
                        </a:rPr>
                        <a:t> </a:t>
                      </a:r>
                      <a:r>
                        <a:rPr lang="en-US" sz="1800" dirty="0" smtClean="0">
                          <a:solidFill>
                            <a:srgbClr val="0000FF"/>
                          </a:solidFill>
                          <a:effectLst/>
                          <a:latin typeface="Arial" pitchFamily="34" charset="0"/>
                          <a:ea typeface="Times New Roman"/>
                          <a:cs typeface="Arial" pitchFamily="34" charset="0"/>
                        </a:rPr>
                        <a:t>6/11/2019</a:t>
                      </a:r>
                      <a:endParaRPr lang="en-US" sz="2000" dirty="0">
                        <a:solidFill>
                          <a:srgbClr val="0000FF"/>
                        </a:solidFill>
                        <a:effectLst/>
                        <a:latin typeface="Arial" pitchFamily="34" charset="0"/>
                        <a:ea typeface="Times New Roman"/>
                        <a:cs typeface="Arial" pitchFamily="34" charset="0"/>
                      </a:endParaRPr>
                    </a:p>
                    <a:p>
                      <a:pPr algn="l">
                        <a:lnSpc>
                          <a:spcPct val="115000"/>
                        </a:lnSpc>
                        <a:spcAft>
                          <a:spcPts val="0"/>
                        </a:spcAft>
                      </a:pPr>
                      <a:r>
                        <a:rPr lang="en-US" sz="1800" dirty="0">
                          <a:solidFill>
                            <a:srgbClr val="0000FF"/>
                          </a:solidFill>
                          <a:effectLst/>
                          <a:latin typeface="Arial" pitchFamily="34" charset="0"/>
                          <a:ea typeface="Times New Roman"/>
                          <a:cs typeface="Arial" pitchFamily="34" charset="0"/>
                        </a:rPr>
                        <a:t> </a:t>
                      </a:r>
                      <a:endParaRPr lang="en-US" sz="2000" dirty="0">
                        <a:solidFill>
                          <a:srgbClr val="0000FF"/>
                        </a:solidFill>
                        <a:effectLst/>
                        <a:latin typeface="Arial" pitchFamily="34" charset="0"/>
                        <a:ea typeface="Times New Roman"/>
                        <a:cs typeface="Arial" pitchFamily="34" charset="0"/>
                      </a:endParaRPr>
                    </a:p>
                  </a:txBody>
                  <a:tcPr marL="68580" marR="68580" marT="0" marB="0"/>
                </a:tc>
                <a:tc>
                  <a:txBody>
                    <a:bodyPr/>
                    <a:lstStyle/>
                    <a:p>
                      <a:pPr algn="l">
                        <a:lnSpc>
                          <a:spcPct val="115000"/>
                        </a:lnSpc>
                        <a:spcAft>
                          <a:spcPts val="0"/>
                        </a:spcAft>
                      </a:pPr>
                      <a:r>
                        <a:rPr lang="vi-VN" sz="1800" dirty="0" smtClean="0">
                          <a:solidFill>
                            <a:srgbClr val="0000FF"/>
                          </a:solidFill>
                          <a:effectLst/>
                          <a:latin typeface="Arial" pitchFamily="34" charset="0"/>
                          <a:ea typeface="Times New Roman"/>
                          <a:cs typeface="Arial" pitchFamily="34" charset="0"/>
                        </a:rPr>
                        <a:t>Người bệnh tỉnh, </a:t>
                      </a:r>
                      <a:r>
                        <a:rPr lang="en-US" sz="1800" dirty="0" err="1" smtClean="0">
                          <a:solidFill>
                            <a:srgbClr val="0000FF"/>
                          </a:solidFill>
                          <a:effectLst/>
                          <a:latin typeface="Arial" pitchFamily="34" charset="0"/>
                          <a:ea typeface="Times New Roman"/>
                          <a:cs typeface="Arial" pitchFamily="34" charset="0"/>
                        </a:rPr>
                        <a:t>chóng</a:t>
                      </a:r>
                      <a:r>
                        <a:rPr lang="en-US" sz="1800" dirty="0" smtClean="0">
                          <a:solidFill>
                            <a:srgbClr val="0000FF"/>
                          </a:solidFill>
                          <a:effectLst/>
                          <a:latin typeface="Arial" pitchFamily="34" charset="0"/>
                          <a:ea typeface="Times New Roman"/>
                          <a:cs typeface="Arial" pitchFamily="34" charset="0"/>
                        </a:rPr>
                        <a:t> </a:t>
                      </a:r>
                      <a:r>
                        <a:rPr lang="en-US" sz="1800" dirty="0" err="1" smtClean="0">
                          <a:solidFill>
                            <a:srgbClr val="0000FF"/>
                          </a:solidFill>
                          <a:effectLst/>
                          <a:latin typeface="Arial" pitchFamily="34" charset="0"/>
                          <a:ea typeface="Times New Roman"/>
                          <a:cs typeface="Arial" pitchFamily="34" charset="0"/>
                        </a:rPr>
                        <a:t>mặt</a:t>
                      </a:r>
                      <a:r>
                        <a:rPr lang="en-US" sz="1800" dirty="0" smtClean="0">
                          <a:solidFill>
                            <a:srgbClr val="0000FF"/>
                          </a:solidFill>
                          <a:effectLst/>
                          <a:latin typeface="Arial" pitchFamily="34" charset="0"/>
                          <a:ea typeface="Times New Roman"/>
                          <a:cs typeface="Arial" pitchFamily="34" charset="0"/>
                        </a:rPr>
                        <a:t>, </a:t>
                      </a:r>
                      <a:r>
                        <a:rPr lang="en-US" sz="1800" dirty="0" err="1" smtClean="0">
                          <a:solidFill>
                            <a:srgbClr val="0000FF"/>
                          </a:solidFill>
                          <a:effectLst/>
                          <a:latin typeface="Arial" pitchFamily="34" charset="0"/>
                          <a:ea typeface="Times New Roman"/>
                          <a:cs typeface="Arial" pitchFamily="34" charset="0"/>
                        </a:rPr>
                        <a:t>khó</a:t>
                      </a:r>
                      <a:r>
                        <a:rPr lang="en-US" sz="1800" dirty="0" smtClean="0">
                          <a:solidFill>
                            <a:srgbClr val="0000FF"/>
                          </a:solidFill>
                          <a:effectLst/>
                          <a:latin typeface="Arial" pitchFamily="34" charset="0"/>
                          <a:ea typeface="Times New Roman"/>
                          <a:cs typeface="Arial" pitchFamily="34" charset="0"/>
                        </a:rPr>
                        <a:t> </a:t>
                      </a:r>
                      <a:r>
                        <a:rPr lang="en-US" sz="1800" dirty="0" err="1" smtClean="0">
                          <a:solidFill>
                            <a:srgbClr val="0000FF"/>
                          </a:solidFill>
                          <a:effectLst/>
                          <a:latin typeface="Arial" pitchFamily="34" charset="0"/>
                          <a:ea typeface="Times New Roman"/>
                          <a:cs typeface="Arial" pitchFamily="34" charset="0"/>
                        </a:rPr>
                        <a:t>thở</a:t>
                      </a:r>
                      <a:r>
                        <a:rPr lang="en-US" sz="1800" dirty="0" smtClean="0">
                          <a:solidFill>
                            <a:srgbClr val="0000FF"/>
                          </a:solidFill>
                          <a:effectLst/>
                          <a:latin typeface="Arial" pitchFamily="34" charset="0"/>
                          <a:ea typeface="Times New Roman"/>
                          <a:cs typeface="Arial" pitchFamily="34" charset="0"/>
                        </a:rPr>
                        <a:t>, </a:t>
                      </a:r>
                      <a:r>
                        <a:rPr lang="en-US" sz="1800" dirty="0" err="1" smtClean="0">
                          <a:solidFill>
                            <a:srgbClr val="0000FF"/>
                          </a:solidFill>
                          <a:effectLst/>
                          <a:latin typeface="Arial" pitchFamily="34" charset="0"/>
                          <a:ea typeface="Times New Roman"/>
                          <a:cs typeface="Arial" pitchFamily="34" charset="0"/>
                        </a:rPr>
                        <a:t>đau</a:t>
                      </a:r>
                      <a:r>
                        <a:rPr lang="en-US" sz="1800" dirty="0" smtClean="0">
                          <a:solidFill>
                            <a:srgbClr val="0000FF"/>
                          </a:solidFill>
                          <a:effectLst/>
                          <a:latin typeface="Arial" pitchFamily="34" charset="0"/>
                          <a:ea typeface="Times New Roman"/>
                          <a:cs typeface="Arial" pitchFamily="34" charset="0"/>
                        </a:rPr>
                        <a:t> </a:t>
                      </a:r>
                      <a:r>
                        <a:rPr lang="en-US" sz="1800" dirty="0" err="1" smtClean="0">
                          <a:solidFill>
                            <a:srgbClr val="0000FF"/>
                          </a:solidFill>
                          <a:effectLst/>
                          <a:latin typeface="Arial" pitchFamily="34" charset="0"/>
                          <a:ea typeface="Times New Roman"/>
                          <a:cs typeface="Arial" pitchFamily="34" charset="0"/>
                        </a:rPr>
                        <a:t>vùng</a:t>
                      </a:r>
                      <a:r>
                        <a:rPr lang="en-US" sz="1800" dirty="0" smtClean="0">
                          <a:solidFill>
                            <a:srgbClr val="0000FF"/>
                          </a:solidFill>
                          <a:effectLst/>
                          <a:latin typeface="Arial" pitchFamily="34" charset="0"/>
                          <a:ea typeface="Times New Roman"/>
                          <a:cs typeface="Arial" pitchFamily="34" charset="0"/>
                        </a:rPr>
                        <a:t> </a:t>
                      </a:r>
                      <a:r>
                        <a:rPr lang="en-US" sz="1800" dirty="0" err="1" smtClean="0">
                          <a:solidFill>
                            <a:srgbClr val="0000FF"/>
                          </a:solidFill>
                          <a:effectLst/>
                          <a:latin typeface="Arial" pitchFamily="34" charset="0"/>
                          <a:ea typeface="Times New Roman"/>
                          <a:cs typeface="Arial" pitchFamily="34" charset="0"/>
                        </a:rPr>
                        <a:t>ngực</a:t>
                      </a:r>
                      <a:r>
                        <a:rPr lang="en-US" sz="1800" dirty="0" smtClean="0">
                          <a:solidFill>
                            <a:srgbClr val="0000FF"/>
                          </a:solidFill>
                          <a:effectLst/>
                          <a:latin typeface="Arial" pitchFamily="34" charset="0"/>
                          <a:ea typeface="Times New Roman"/>
                          <a:cs typeface="Arial" pitchFamily="34" charset="0"/>
                        </a:rPr>
                        <a:t> </a:t>
                      </a:r>
                      <a:r>
                        <a:rPr lang="en-US" sz="1800" dirty="0" err="1" smtClean="0">
                          <a:solidFill>
                            <a:srgbClr val="0000FF"/>
                          </a:solidFill>
                          <a:effectLst/>
                          <a:latin typeface="Arial" pitchFamily="34" charset="0"/>
                          <a:ea typeface="Times New Roman"/>
                          <a:cs typeface="Arial" pitchFamily="34" charset="0"/>
                        </a:rPr>
                        <a:t>trái</a:t>
                      </a:r>
                      <a:r>
                        <a:rPr lang="en-US" sz="1800" dirty="0" smtClean="0">
                          <a:solidFill>
                            <a:srgbClr val="0000FF"/>
                          </a:solidFill>
                          <a:effectLst/>
                          <a:latin typeface="Arial" pitchFamily="34" charset="0"/>
                          <a:ea typeface="Times New Roman"/>
                          <a:cs typeface="Arial" pitchFamily="34" charset="0"/>
                        </a:rPr>
                        <a:t>,</a:t>
                      </a:r>
                      <a:r>
                        <a:rPr lang="en-US" sz="1800" baseline="0" dirty="0" smtClean="0">
                          <a:solidFill>
                            <a:srgbClr val="0000FF"/>
                          </a:solidFill>
                          <a:effectLst/>
                          <a:latin typeface="Arial" pitchFamily="34" charset="0"/>
                          <a:ea typeface="Times New Roman"/>
                          <a:cs typeface="Arial" pitchFamily="34" charset="0"/>
                        </a:rPr>
                        <a:t> </a:t>
                      </a:r>
                      <a:r>
                        <a:rPr lang="en-US" sz="1800" baseline="0" dirty="0" err="1" smtClean="0">
                          <a:solidFill>
                            <a:srgbClr val="0000FF"/>
                          </a:solidFill>
                          <a:effectLst/>
                          <a:latin typeface="Arial" pitchFamily="34" charset="0"/>
                          <a:ea typeface="Times New Roman"/>
                          <a:cs typeface="Arial" pitchFamily="34" charset="0"/>
                        </a:rPr>
                        <a:t>đau</a:t>
                      </a:r>
                      <a:r>
                        <a:rPr lang="en-US" sz="1800" baseline="0" dirty="0" smtClean="0">
                          <a:solidFill>
                            <a:srgbClr val="0000FF"/>
                          </a:solidFill>
                          <a:effectLst/>
                          <a:latin typeface="Arial" pitchFamily="34" charset="0"/>
                          <a:ea typeface="Times New Roman"/>
                          <a:cs typeface="Arial" pitchFamily="34" charset="0"/>
                        </a:rPr>
                        <a:t> </a:t>
                      </a:r>
                      <a:r>
                        <a:rPr lang="en-US" sz="1800" baseline="0" dirty="0" err="1" smtClean="0">
                          <a:solidFill>
                            <a:srgbClr val="0000FF"/>
                          </a:solidFill>
                          <a:effectLst/>
                          <a:latin typeface="Arial" pitchFamily="34" charset="0"/>
                          <a:ea typeface="Times New Roman"/>
                          <a:cs typeface="Arial" pitchFamily="34" charset="0"/>
                        </a:rPr>
                        <a:t>lan</a:t>
                      </a:r>
                      <a:r>
                        <a:rPr lang="en-US" sz="1800" baseline="0" dirty="0" smtClean="0">
                          <a:solidFill>
                            <a:srgbClr val="0000FF"/>
                          </a:solidFill>
                          <a:effectLst/>
                          <a:latin typeface="Arial" pitchFamily="34" charset="0"/>
                          <a:ea typeface="Times New Roman"/>
                          <a:cs typeface="Arial" pitchFamily="34" charset="0"/>
                        </a:rPr>
                        <a:t> </a:t>
                      </a:r>
                      <a:r>
                        <a:rPr lang="en-US" sz="1800" baseline="0" dirty="0" err="1" smtClean="0">
                          <a:solidFill>
                            <a:srgbClr val="0000FF"/>
                          </a:solidFill>
                          <a:effectLst/>
                          <a:latin typeface="Arial" pitchFamily="34" charset="0"/>
                          <a:ea typeface="Times New Roman"/>
                          <a:cs typeface="Arial" pitchFamily="34" charset="0"/>
                        </a:rPr>
                        <a:t>xuống</a:t>
                      </a:r>
                      <a:r>
                        <a:rPr lang="en-US" sz="1800" baseline="0" dirty="0" smtClean="0">
                          <a:solidFill>
                            <a:srgbClr val="0000FF"/>
                          </a:solidFill>
                          <a:effectLst/>
                          <a:latin typeface="Arial" pitchFamily="34" charset="0"/>
                          <a:ea typeface="Times New Roman"/>
                          <a:cs typeface="Arial" pitchFamily="34" charset="0"/>
                        </a:rPr>
                        <a:t> </a:t>
                      </a:r>
                      <a:r>
                        <a:rPr lang="en-US" sz="1800" baseline="0" dirty="0" err="1" smtClean="0">
                          <a:solidFill>
                            <a:srgbClr val="0000FF"/>
                          </a:solidFill>
                          <a:effectLst/>
                          <a:latin typeface="Arial" pitchFamily="34" charset="0"/>
                          <a:ea typeface="Times New Roman"/>
                          <a:cs typeface="Arial" pitchFamily="34" charset="0"/>
                        </a:rPr>
                        <a:t>cánh</a:t>
                      </a:r>
                      <a:r>
                        <a:rPr lang="en-US" sz="1800" baseline="0" dirty="0" smtClean="0">
                          <a:solidFill>
                            <a:srgbClr val="0000FF"/>
                          </a:solidFill>
                          <a:effectLst/>
                          <a:latin typeface="Arial" pitchFamily="34" charset="0"/>
                          <a:ea typeface="Times New Roman"/>
                          <a:cs typeface="Arial" pitchFamily="34" charset="0"/>
                        </a:rPr>
                        <a:t> </a:t>
                      </a:r>
                      <a:r>
                        <a:rPr lang="en-US" sz="1800" baseline="0" dirty="0" err="1" smtClean="0">
                          <a:solidFill>
                            <a:srgbClr val="0000FF"/>
                          </a:solidFill>
                          <a:effectLst/>
                          <a:latin typeface="Arial" pitchFamily="34" charset="0"/>
                          <a:ea typeface="Times New Roman"/>
                          <a:cs typeface="Arial" pitchFamily="34" charset="0"/>
                        </a:rPr>
                        <a:t>tay</a:t>
                      </a:r>
                      <a:r>
                        <a:rPr lang="en-US" sz="1800" baseline="0" dirty="0" smtClean="0">
                          <a:solidFill>
                            <a:srgbClr val="0000FF"/>
                          </a:solidFill>
                          <a:effectLst/>
                          <a:latin typeface="Arial" pitchFamily="34" charset="0"/>
                          <a:ea typeface="Times New Roman"/>
                          <a:cs typeface="Arial" pitchFamily="34" charset="0"/>
                        </a:rPr>
                        <a:t> </a:t>
                      </a:r>
                      <a:r>
                        <a:rPr lang="en-US" sz="1800" baseline="0" dirty="0" err="1" smtClean="0">
                          <a:solidFill>
                            <a:srgbClr val="0000FF"/>
                          </a:solidFill>
                          <a:effectLst/>
                          <a:latin typeface="Arial" pitchFamily="34" charset="0"/>
                          <a:ea typeface="Times New Roman"/>
                          <a:cs typeface="Arial" pitchFamily="34" charset="0"/>
                        </a:rPr>
                        <a:t>trái</a:t>
                      </a:r>
                      <a:r>
                        <a:rPr lang="en-US" sz="1800" baseline="0" dirty="0" smtClean="0">
                          <a:solidFill>
                            <a:srgbClr val="0000FF"/>
                          </a:solidFill>
                          <a:effectLst/>
                          <a:latin typeface="Arial" pitchFamily="34" charset="0"/>
                          <a:ea typeface="Times New Roman"/>
                          <a:cs typeface="Arial" pitchFamily="34" charset="0"/>
                        </a:rPr>
                        <a:t>. </a:t>
                      </a:r>
                      <a:endParaRPr lang="vi-VN" sz="1800" dirty="0" smtClean="0">
                        <a:solidFill>
                          <a:srgbClr val="0000FF"/>
                        </a:solidFill>
                        <a:effectLst/>
                        <a:latin typeface="Arial" pitchFamily="34" charset="0"/>
                        <a:ea typeface="Times New Roman"/>
                        <a:cs typeface="Arial" pitchFamily="34" charset="0"/>
                      </a:endParaRPr>
                    </a:p>
                    <a:p>
                      <a:pPr algn="l">
                        <a:lnSpc>
                          <a:spcPct val="115000"/>
                        </a:lnSpc>
                        <a:spcAft>
                          <a:spcPts val="0"/>
                        </a:spcAft>
                      </a:pPr>
                      <a:r>
                        <a:rPr lang="en-US" sz="1800" dirty="0">
                          <a:solidFill>
                            <a:srgbClr val="0000FF"/>
                          </a:solidFill>
                          <a:effectLst/>
                          <a:latin typeface="Arial" pitchFamily="34" charset="0"/>
                          <a:ea typeface="Times New Roman"/>
                          <a:cs typeface="Arial" pitchFamily="34" charset="0"/>
                        </a:rPr>
                        <a:t> </a:t>
                      </a:r>
                      <a:endParaRPr lang="en-US" sz="2000" dirty="0">
                        <a:solidFill>
                          <a:srgbClr val="0000FF"/>
                        </a:solidFill>
                        <a:effectLst/>
                        <a:latin typeface="Arial" pitchFamily="34" charset="0"/>
                        <a:ea typeface="Times New Roman"/>
                        <a:cs typeface="Arial" pitchFamily="34" charset="0"/>
                      </a:endParaRPr>
                    </a:p>
                  </a:txBody>
                  <a:tcPr marL="68580" marR="68580" marT="0" marB="0"/>
                </a:tc>
                <a:tc>
                  <a:txBody>
                    <a:bodyPr/>
                    <a:lstStyle/>
                    <a:p>
                      <a:pPr marL="285750" indent="-285750" algn="just">
                        <a:lnSpc>
                          <a:spcPct val="115000"/>
                        </a:lnSpc>
                        <a:spcAft>
                          <a:spcPts val="0"/>
                        </a:spcAft>
                        <a:buFont typeface="Symbol" panose="05050102010706020507" pitchFamily="18" charset="2"/>
                        <a:buChar char=""/>
                      </a:pPr>
                      <a:r>
                        <a:rPr lang="vi-VN" sz="1800" dirty="0" smtClean="0">
                          <a:solidFill>
                            <a:srgbClr val="0000FF"/>
                          </a:solidFill>
                          <a:effectLst/>
                          <a:latin typeface="Arial" pitchFamily="34" charset="0"/>
                          <a:ea typeface="Times New Roman"/>
                          <a:cs typeface="Arial" pitchFamily="34" charset="0"/>
                        </a:rPr>
                        <a:t>Thực hiện y lệnh </a:t>
                      </a:r>
                      <a:r>
                        <a:rPr lang="en-US" sz="1800" dirty="0" err="1" smtClean="0">
                          <a:solidFill>
                            <a:srgbClr val="0000FF"/>
                          </a:solidFill>
                          <a:effectLst/>
                          <a:latin typeface="Arial" pitchFamily="34" charset="0"/>
                          <a:ea typeface="Times New Roman"/>
                          <a:cs typeface="Arial" pitchFamily="34" charset="0"/>
                        </a:rPr>
                        <a:t>ghi</a:t>
                      </a:r>
                      <a:r>
                        <a:rPr lang="en-US" sz="1800" dirty="0" smtClean="0">
                          <a:solidFill>
                            <a:srgbClr val="0000FF"/>
                          </a:solidFill>
                          <a:effectLst/>
                          <a:latin typeface="Arial" pitchFamily="34" charset="0"/>
                          <a:ea typeface="Times New Roman"/>
                          <a:cs typeface="Arial" pitchFamily="34" charset="0"/>
                        </a:rPr>
                        <a:t> </a:t>
                      </a:r>
                      <a:r>
                        <a:rPr lang="en-US" sz="1800" dirty="0" err="1" smtClean="0">
                          <a:solidFill>
                            <a:srgbClr val="0000FF"/>
                          </a:solidFill>
                          <a:effectLst/>
                          <a:latin typeface="Arial" pitchFamily="34" charset="0"/>
                          <a:ea typeface="Times New Roman"/>
                          <a:cs typeface="Arial" pitchFamily="34" charset="0"/>
                        </a:rPr>
                        <a:t>điện</a:t>
                      </a:r>
                      <a:r>
                        <a:rPr lang="en-US" sz="1800" baseline="0" dirty="0" smtClean="0">
                          <a:solidFill>
                            <a:srgbClr val="0000FF"/>
                          </a:solidFill>
                          <a:effectLst/>
                          <a:latin typeface="Arial" pitchFamily="34" charset="0"/>
                          <a:ea typeface="Times New Roman"/>
                          <a:cs typeface="Arial" pitchFamily="34" charset="0"/>
                        </a:rPr>
                        <a:t> </a:t>
                      </a:r>
                      <a:r>
                        <a:rPr lang="en-US" sz="1800" baseline="0" dirty="0" err="1" smtClean="0">
                          <a:solidFill>
                            <a:srgbClr val="0000FF"/>
                          </a:solidFill>
                          <a:effectLst/>
                          <a:latin typeface="Arial" pitchFamily="34" charset="0"/>
                          <a:ea typeface="Times New Roman"/>
                          <a:cs typeface="Arial" pitchFamily="34" charset="0"/>
                        </a:rPr>
                        <a:t>tim</a:t>
                      </a:r>
                      <a:r>
                        <a:rPr lang="en-US" sz="1800" baseline="0" dirty="0" smtClean="0">
                          <a:solidFill>
                            <a:srgbClr val="0000FF"/>
                          </a:solidFill>
                          <a:effectLst/>
                          <a:latin typeface="Arial" pitchFamily="34" charset="0"/>
                          <a:ea typeface="Times New Roman"/>
                          <a:cs typeface="Arial" pitchFamily="34" charset="0"/>
                        </a:rPr>
                        <a:t> </a:t>
                      </a:r>
                      <a:r>
                        <a:rPr lang="en-US" sz="1800" baseline="0" dirty="0" err="1" smtClean="0">
                          <a:solidFill>
                            <a:srgbClr val="0000FF"/>
                          </a:solidFill>
                          <a:effectLst/>
                          <a:latin typeface="Arial" pitchFamily="34" charset="0"/>
                          <a:ea typeface="Times New Roman"/>
                          <a:cs typeface="Arial" pitchFamily="34" charset="0"/>
                        </a:rPr>
                        <a:t>tại</a:t>
                      </a:r>
                      <a:r>
                        <a:rPr lang="en-US" sz="1800" baseline="0" dirty="0" smtClean="0">
                          <a:solidFill>
                            <a:srgbClr val="0000FF"/>
                          </a:solidFill>
                          <a:effectLst/>
                          <a:latin typeface="Arial" pitchFamily="34" charset="0"/>
                          <a:ea typeface="Times New Roman"/>
                          <a:cs typeface="Arial" pitchFamily="34" charset="0"/>
                        </a:rPr>
                        <a:t> </a:t>
                      </a:r>
                      <a:r>
                        <a:rPr lang="en-US" sz="1800" baseline="0" dirty="0" err="1" smtClean="0">
                          <a:solidFill>
                            <a:srgbClr val="0000FF"/>
                          </a:solidFill>
                          <a:effectLst/>
                          <a:latin typeface="Arial" pitchFamily="34" charset="0"/>
                          <a:ea typeface="Times New Roman"/>
                          <a:cs typeface="Arial" pitchFamily="34" charset="0"/>
                        </a:rPr>
                        <a:t>giường</a:t>
                      </a:r>
                      <a:r>
                        <a:rPr lang="en-US" sz="1800" baseline="0" dirty="0" smtClean="0">
                          <a:solidFill>
                            <a:srgbClr val="0000FF"/>
                          </a:solidFill>
                          <a:effectLst/>
                          <a:latin typeface="Arial" pitchFamily="34" charset="0"/>
                          <a:ea typeface="Times New Roman"/>
                          <a:cs typeface="Arial" pitchFamily="34" charset="0"/>
                        </a:rPr>
                        <a:t> </a:t>
                      </a:r>
                      <a:r>
                        <a:rPr lang="en-US" sz="1800" baseline="0" dirty="0" err="1" smtClean="0">
                          <a:solidFill>
                            <a:srgbClr val="0000FF"/>
                          </a:solidFill>
                          <a:effectLst/>
                          <a:latin typeface="Arial" pitchFamily="34" charset="0"/>
                          <a:ea typeface="Times New Roman"/>
                          <a:cs typeface="Arial" pitchFamily="34" charset="0"/>
                        </a:rPr>
                        <a:t>cho</a:t>
                      </a:r>
                      <a:r>
                        <a:rPr lang="en-US" sz="1800" baseline="0" dirty="0" smtClean="0">
                          <a:solidFill>
                            <a:srgbClr val="0000FF"/>
                          </a:solidFill>
                          <a:effectLst/>
                          <a:latin typeface="Arial" pitchFamily="34" charset="0"/>
                          <a:ea typeface="Times New Roman"/>
                          <a:cs typeface="Arial" pitchFamily="34" charset="0"/>
                        </a:rPr>
                        <a:t> </a:t>
                      </a:r>
                      <a:r>
                        <a:rPr lang="en-US" sz="1800" baseline="0" dirty="0" err="1" smtClean="0">
                          <a:solidFill>
                            <a:srgbClr val="0000FF"/>
                          </a:solidFill>
                          <a:effectLst/>
                          <a:latin typeface="Arial" pitchFamily="34" charset="0"/>
                          <a:ea typeface="Times New Roman"/>
                          <a:cs typeface="Arial" pitchFamily="34" charset="0"/>
                        </a:rPr>
                        <a:t>người</a:t>
                      </a:r>
                      <a:r>
                        <a:rPr lang="en-US" sz="1800" baseline="0" dirty="0" smtClean="0">
                          <a:solidFill>
                            <a:srgbClr val="0000FF"/>
                          </a:solidFill>
                          <a:effectLst/>
                          <a:latin typeface="Arial" pitchFamily="34" charset="0"/>
                          <a:ea typeface="Times New Roman"/>
                          <a:cs typeface="Arial" pitchFamily="34" charset="0"/>
                        </a:rPr>
                        <a:t> </a:t>
                      </a:r>
                      <a:r>
                        <a:rPr lang="en-US" sz="1800" baseline="0" dirty="0" err="1" smtClean="0">
                          <a:solidFill>
                            <a:srgbClr val="0000FF"/>
                          </a:solidFill>
                          <a:effectLst/>
                          <a:latin typeface="Arial" pitchFamily="34" charset="0"/>
                          <a:ea typeface="Times New Roman"/>
                          <a:cs typeface="Arial" pitchFamily="34" charset="0"/>
                        </a:rPr>
                        <a:t>bệnh</a:t>
                      </a:r>
                      <a:r>
                        <a:rPr lang="en-US" sz="1800" baseline="0" dirty="0" smtClean="0">
                          <a:solidFill>
                            <a:srgbClr val="0000FF"/>
                          </a:solidFill>
                          <a:effectLst/>
                          <a:latin typeface="Arial" pitchFamily="34" charset="0"/>
                          <a:ea typeface="Times New Roman"/>
                          <a:cs typeface="Arial" pitchFamily="34" charset="0"/>
                        </a:rPr>
                        <a:t>. </a:t>
                      </a:r>
                      <a:endParaRPr lang="vi-VN" sz="1800" dirty="0" smtClean="0">
                        <a:solidFill>
                          <a:srgbClr val="0000FF"/>
                        </a:solidFill>
                        <a:effectLst/>
                        <a:latin typeface="Arial" pitchFamily="34" charset="0"/>
                        <a:ea typeface="Times New Roman"/>
                        <a:cs typeface="Arial" pitchFamily="34" charset="0"/>
                      </a:endParaRPr>
                    </a:p>
                    <a:p>
                      <a:pPr marL="285750" indent="-285750" algn="just">
                        <a:lnSpc>
                          <a:spcPct val="115000"/>
                        </a:lnSpc>
                        <a:spcAft>
                          <a:spcPts val="0"/>
                        </a:spcAft>
                        <a:buFont typeface="Symbol" panose="05050102010706020507" pitchFamily="18" charset="2"/>
                        <a:buChar char=""/>
                      </a:pPr>
                      <a:r>
                        <a:rPr lang="vi-VN" sz="1800" dirty="0" smtClean="0">
                          <a:solidFill>
                            <a:srgbClr val="0000FF"/>
                          </a:solidFill>
                          <a:effectLst/>
                          <a:latin typeface="Arial" pitchFamily="34" charset="0"/>
                          <a:ea typeface="Times New Roman"/>
                          <a:cs typeface="Arial" pitchFamily="34" charset="0"/>
                        </a:rPr>
                        <a:t>Trong và sau khi </a:t>
                      </a:r>
                      <a:r>
                        <a:rPr lang="en-US" sz="1800" dirty="0" err="1" smtClean="0">
                          <a:solidFill>
                            <a:srgbClr val="0000FF"/>
                          </a:solidFill>
                          <a:effectLst/>
                          <a:latin typeface="Arial" pitchFamily="34" charset="0"/>
                          <a:ea typeface="Times New Roman"/>
                          <a:cs typeface="Arial" pitchFamily="34" charset="0"/>
                        </a:rPr>
                        <a:t>tiến</a:t>
                      </a:r>
                      <a:r>
                        <a:rPr lang="en-US" sz="1800" baseline="0" dirty="0" smtClean="0">
                          <a:solidFill>
                            <a:srgbClr val="0000FF"/>
                          </a:solidFill>
                          <a:effectLst/>
                          <a:latin typeface="Arial" pitchFamily="34" charset="0"/>
                          <a:ea typeface="Times New Roman"/>
                          <a:cs typeface="Arial" pitchFamily="34" charset="0"/>
                        </a:rPr>
                        <a:t> </a:t>
                      </a:r>
                      <a:r>
                        <a:rPr lang="en-US" sz="1800" baseline="0" dirty="0" err="1" smtClean="0">
                          <a:solidFill>
                            <a:srgbClr val="0000FF"/>
                          </a:solidFill>
                          <a:effectLst/>
                          <a:latin typeface="Arial" pitchFamily="34" charset="0"/>
                          <a:ea typeface="Times New Roman"/>
                          <a:cs typeface="Arial" pitchFamily="34" charset="0"/>
                        </a:rPr>
                        <a:t>hành</a:t>
                      </a:r>
                      <a:r>
                        <a:rPr lang="en-US" sz="1800" baseline="0" dirty="0" smtClean="0">
                          <a:solidFill>
                            <a:srgbClr val="0000FF"/>
                          </a:solidFill>
                          <a:effectLst/>
                          <a:latin typeface="Arial" pitchFamily="34" charset="0"/>
                          <a:ea typeface="Times New Roman"/>
                          <a:cs typeface="Arial" pitchFamily="34" charset="0"/>
                        </a:rPr>
                        <a:t> </a:t>
                      </a:r>
                      <a:r>
                        <a:rPr lang="en-US" sz="1800" baseline="0" dirty="0" err="1" smtClean="0">
                          <a:solidFill>
                            <a:srgbClr val="0000FF"/>
                          </a:solidFill>
                          <a:effectLst/>
                          <a:latin typeface="Arial" pitchFamily="34" charset="0"/>
                          <a:ea typeface="Times New Roman"/>
                          <a:cs typeface="Arial" pitchFamily="34" charset="0"/>
                        </a:rPr>
                        <a:t>kỹ</a:t>
                      </a:r>
                      <a:r>
                        <a:rPr lang="en-US" sz="1800" baseline="0" dirty="0" smtClean="0">
                          <a:solidFill>
                            <a:srgbClr val="0000FF"/>
                          </a:solidFill>
                          <a:effectLst/>
                          <a:latin typeface="Arial" pitchFamily="34" charset="0"/>
                          <a:ea typeface="Times New Roman"/>
                          <a:cs typeface="Arial" pitchFamily="34" charset="0"/>
                        </a:rPr>
                        <a:t> </a:t>
                      </a:r>
                      <a:r>
                        <a:rPr lang="en-US" sz="1800" baseline="0" dirty="0" err="1" smtClean="0">
                          <a:solidFill>
                            <a:srgbClr val="0000FF"/>
                          </a:solidFill>
                          <a:effectLst/>
                          <a:latin typeface="Arial" pitchFamily="34" charset="0"/>
                          <a:ea typeface="Times New Roman"/>
                          <a:cs typeface="Arial" pitchFamily="34" charset="0"/>
                        </a:rPr>
                        <a:t>thuật</a:t>
                      </a:r>
                      <a:r>
                        <a:rPr lang="en-US" sz="1800" baseline="0" dirty="0" smtClean="0">
                          <a:solidFill>
                            <a:srgbClr val="0000FF"/>
                          </a:solidFill>
                          <a:effectLst/>
                          <a:latin typeface="Arial" pitchFamily="34" charset="0"/>
                          <a:ea typeface="Times New Roman"/>
                          <a:cs typeface="Arial" pitchFamily="34" charset="0"/>
                        </a:rPr>
                        <a:t>, </a:t>
                      </a:r>
                      <a:r>
                        <a:rPr lang="en-US" sz="1800" dirty="0" smtClean="0">
                          <a:solidFill>
                            <a:srgbClr val="0000FF"/>
                          </a:solidFill>
                          <a:effectLst/>
                          <a:latin typeface="Arial" pitchFamily="34" charset="0"/>
                          <a:ea typeface="Times New Roman"/>
                          <a:cs typeface="Arial" pitchFamily="34" charset="0"/>
                        </a:rPr>
                        <a:t>NB </a:t>
                      </a:r>
                      <a:r>
                        <a:rPr lang="vi-VN" sz="1800" dirty="0" smtClean="0">
                          <a:solidFill>
                            <a:srgbClr val="0000FF"/>
                          </a:solidFill>
                          <a:effectLst/>
                          <a:latin typeface="Arial" pitchFamily="34" charset="0"/>
                          <a:ea typeface="Times New Roman"/>
                          <a:cs typeface="Arial" pitchFamily="34" charset="0"/>
                        </a:rPr>
                        <a:t>không có dấu hiệu bất thường</a:t>
                      </a:r>
                      <a:r>
                        <a:rPr lang="en-US" sz="1800" dirty="0" smtClean="0">
                          <a:solidFill>
                            <a:srgbClr val="0000FF"/>
                          </a:solidFill>
                          <a:effectLst/>
                          <a:latin typeface="Arial" pitchFamily="34" charset="0"/>
                          <a:ea typeface="Times New Roman"/>
                          <a:cs typeface="Arial" pitchFamily="34" charset="0"/>
                        </a:rPr>
                        <a:t>.</a:t>
                      </a:r>
                      <a:r>
                        <a:rPr lang="en-US" sz="1800" baseline="0" dirty="0" smtClean="0">
                          <a:solidFill>
                            <a:srgbClr val="0000FF"/>
                          </a:solidFill>
                          <a:effectLst/>
                          <a:latin typeface="Arial" pitchFamily="34" charset="0"/>
                          <a:ea typeface="Times New Roman"/>
                          <a:cs typeface="Arial" pitchFamily="34" charset="0"/>
                        </a:rPr>
                        <a:t> </a:t>
                      </a:r>
                    </a:p>
                    <a:p>
                      <a:pPr marL="285750" indent="-285750" algn="just">
                        <a:lnSpc>
                          <a:spcPct val="115000"/>
                        </a:lnSpc>
                        <a:spcAft>
                          <a:spcPts val="0"/>
                        </a:spcAft>
                        <a:buFont typeface="Symbol" panose="05050102010706020507" pitchFamily="18" charset="2"/>
                        <a:buChar char=""/>
                      </a:pPr>
                      <a:r>
                        <a:rPr lang="en-US" sz="1800" baseline="0" dirty="0" err="1" smtClean="0">
                          <a:solidFill>
                            <a:srgbClr val="0000FF"/>
                          </a:solidFill>
                          <a:effectLst/>
                          <a:latin typeface="Arial" pitchFamily="34" charset="0"/>
                          <a:ea typeface="Times New Roman"/>
                          <a:cs typeface="Arial" pitchFamily="34" charset="0"/>
                        </a:rPr>
                        <a:t>Người</a:t>
                      </a:r>
                      <a:r>
                        <a:rPr lang="en-US" sz="1800" baseline="0" dirty="0" smtClean="0">
                          <a:solidFill>
                            <a:srgbClr val="0000FF"/>
                          </a:solidFill>
                          <a:effectLst/>
                          <a:latin typeface="Arial" pitchFamily="34" charset="0"/>
                          <a:ea typeface="Times New Roman"/>
                          <a:cs typeface="Arial" pitchFamily="34" charset="0"/>
                        </a:rPr>
                        <a:t> </a:t>
                      </a:r>
                      <a:r>
                        <a:rPr lang="en-US" sz="1800" baseline="0" dirty="0" err="1" smtClean="0">
                          <a:solidFill>
                            <a:srgbClr val="0000FF"/>
                          </a:solidFill>
                          <a:effectLst/>
                          <a:latin typeface="Arial" pitchFamily="34" charset="0"/>
                          <a:ea typeface="Times New Roman"/>
                          <a:cs typeface="Arial" pitchFamily="34" charset="0"/>
                        </a:rPr>
                        <a:t>bệnh</a:t>
                      </a:r>
                      <a:r>
                        <a:rPr lang="en-US" sz="1800" baseline="0" dirty="0" smtClean="0">
                          <a:solidFill>
                            <a:srgbClr val="0000FF"/>
                          </a:solidFill>
                          <a:effectLst/>
                          <a:latin typeface="Arial" pitchFamily="34" charset="0"/>
                          <a:ea typeface="Times New Roman"/>
                          <a:cs typeface="Arial" pitchFamily="34" charset="0"/>
                        </a:rPr>
                        <a:t> </a:t>
                      </a:r>
                      <a:r>
                        <a:rPr lang="en-US" sz="1800" baseline="0" dirty="0" err="1" smtClean="0">
                          <a:solidFill>
                            <a:srgbClr val="0000FF"/>
                          </a:solidFill>
                          <a:effectLst/>
                          <a:latin typeface="Arial" pitchFamily="34" charset="0"/>
                          <a:ea typeface="Times New Roman"/>
                          <a:cs typeface="Arial" pitchFamily="34" charset="0"/>
                        </a:rPr>
                        <a:t>hợp</a:t>
                      </a:r>
                      <a:r>
                        <a:rPr lang="en-US" sz="1800" baseline="0" dirty="0" smtClean="0">
                          <a:solidFill>
                            <a:srgbClr val="0000FF"/>
                          </a:solidFill>
                          <a:effectLst/>
                          <a:latin typeface="Arial" pitchFamily="34" charset="0"/>
                          <a:ea typeface="Times New Roman"/>
                          <a:cs typeface="Arial" pitchFamily="34" charset="0"/>
                        </a:rPr>
                        <a:t> </a:t>
                      </a:r>
                      <a:r>
                        <a:rPr lang="en-US" sz="1800" baseline="0" dirty="0" err="1" smtClean="0">
                          <a:solidFill>
                            <a:srgbClr val="0000FF"/>
                          </a:solidFill>
                          <a:effectLst/>
                          <a:latin typeface="Arial" pitchFamily="34" charset="0"/>
                          <a:ea typeface="Times New Roman"/>
                          <a:cs typeface="Arial" pitchFamily="34" charset="0"/>
                        </a:rPr>
                        <a:t>tác</a:t>
                      </a:r>
                      <a:r>
                        <a:rPr lang="en-US" sz="1800" baseline="0" dirty="0" smtClean="0">
                          <a:solidFill>
                            <a:srgbClr val="0000FF"/>
                          </a:solidFill>
                          <a:effectLst/>
                          <a:latin typeface="Arial" pitchFamily="34" charset="0"/>
                          <a:ea typeface="Times New Roman"/>
                          <a:cs typeface="Arial" pitchFamily="34" charset="0"/>
                        </a:rPr>
                        <a:t> </a:t>
                      </a:r>
                      <a:r>
                        <a:rPr lang="en-US" sz="1800" baseline="0" dirty="0" err="1" smtClean="0">
                          <a:solidFill>
                            <a:srgbClr val="0000FF"/>
                          </a:solidFill>
                          <a:effectLst/>
                          <a:latin typeface="Arial" pitchFamily="34" charset="0"/>
                          <a:ea typeface="Times New Roman"/>
                          <a:cs typeface="Arial" pitchFamily="34" charset="0"/>
                        </a:rPr>
                        <a:t>tốt</a:t>
                      </a:r>
                      <a:endParaRPr lang="en-US" sz="1800" baseline="0" dirty="0" smtClean="0">
                        <a:solidFill>
                          <a:srgbClr val="0000FF"/>
                        </a:solidFill>
                        <a:effectLst/>
                        <a:latin typeface="Arial" pitchFamily="34" charset="0"/>
                        <a:ea typeface="Times New Roman"/>
                        <a:cs typeface="Arial" pitchFamily="34" charset="0"/>
                      </a:endParaRPr>
                    </a:p>
                    <a:p>
                      <a:pPr marL="285750" marR="0" indent="-285750" algn="just"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lang="en-US" sz="1800" baseline="0" dirty="0" err="1" smtClean="0">
                          <a:solidFill>
                            <a:srgbClr val="0000FF"/>
                          </a:solidFill>
                          <a:effectLst/>
                          <a:latin typeface="Arial" pitchFamily="34" charset="0"/>
                          <a:ea typeface="Times New Roman"/>
                          <a:cs typeface="Arial" pitchFamily="34" charset="0"/>
                        </a:rPr>
                        <a:t>Kết</a:t>
                      </a:r>
                      <a:r>
                        <a:rPr lang="en-US" sz="1800" baseline="0" dirty="0" smtClean="0">
                          <a:solidFill>
                            <a:srgbClr val="0000FF"/>
                          </a:solidFill>
                          <a:effectLst/>
                          <a:latin typeface="Arial" pitchFamily="34" charset="0"/>
                          <a:ea typeface="Times New Roman"/>
                          <a:cs typeface="Arial" pitchFamily="34" charset="0"/>
                        </a:rPr>
                        <a:t> </a:t>
                      </a:r>
                      <a:r>
                        <a:rPr lang="en-US" sz="1800" baseline="0" dirty="0" err="1" smtClean="0">
                          <a:solidFill>
                            <a:srgbClr val="0000FF"/>
                          </a:solidFill>
                          <a:effectLst/>
                          <a:latin typeface="Arial" pitchFamily="34" charset="0"/>
                          <a:ea typeface="Times New Roman"/>
                          <a:cs typeface="Arial" pitchFamily="34" charset="0"/>
                        </a:rPr>
                        <a:t>quả</a:t>
                      </a:r>
                      <a:r>
                        <a:rPr lang="en-US" sz="1800" baseline="0" dirty="0" smtClean="0">
                          <a:solidFill>
                            <a:srgbClr val="0000FF"/>
                          </a:solidFill>
                          <a:effectLst/>
                          <a:latin typeface="Arial" pitchFamily="34" charset="0"/>
                          <a:ea typeface="Times New Roman"/>
                          <a:cs typeface="Arial" pitchFamily="34" charset="0"/>
                        </a:rPr>
                        <a:t> </a:t>
                      </a:r>
                      <a:r>
                        <a:rPr lang="en-US" sz="1800" baseline="0" dirty="0" err="1" smtClean="0">
                          <a:solidFill>
                            <a:srgbClr val="0000FF"/>
                          </a:solidFill>
                          <a:effectLst/>
                          <a:latin typeface="Arial" pitchFamily="34" charset="0"/>
                          <a:ea typeface="Times New Roman"/>
                          <a:cs typeface="Arial" pitchFamily="34" charset="0"/>
                        </a:rPr>
                        <a:t>đã</a:t>
                      </a:r>
                      <a:r>
                        <a:rPr lang="en-US" sz="1800" baseline="0" dirty="0" smtClean="0">
                          <a:solidFill>
                            <a:srgbClr val="0000FF"/>
                          </a:solidFill>
                          <a:effectLst/>
                          <a:latin typeface="Arial" pitchFamily="34" charset="0"/>
                          <a:ea typeface="Times New Roman"/>
                          <a:cs typeface="Arial" pitchFamily="34" charset="0"/>
                        </a:rPr>
                        <a:t> </a:t>
                      </a:r>
                      <a:r>
                        <a:rPr lang="en-US" sz="1800" baseline="0" dirty="0" err="1" smtClean="0">
                          <a:solidFill>
                            <a:srgbClr val="0000FF"/>
                          </a:solidFill>
                          <a:effectLst/>
                          <a:latin typeface="Arial" pitchFamily="34" charset="0"/>
                          <a:ea typeface="Times New Roman"/>
                          <a:cs typeface="Arial" pitchFamily="34" charset="0"/>
                        </a:rPr>
                        <a:t>được</a:t>
                      </a:r>
                      <a:r>
                        <a:rPr lang="en-US" sz="1800" baseline="0" dirty="0" smtClean="0">
                          <a:solidFill>
                            <a:srgbClr val="0000FF"/>
                          </a:solidFill>
                          <a:effectLst/>
                          <a:latin typeface="Arial" pitchFamily="34" charset="0"/>
                          <a:ea typeface="Times New Roman"/>
                          <a:cs typeface="Arial" pitchFamily="34" charset="0"/>
                        </a:rPr>
                        <a:t> </a:t>
                      </a:r>
                      <a:r>
                        <a:rPr lang="en-US" sz="1800" baseline="0" dirty="0" err="1" smtClean="0">
                          <a:solidFill>
                            <a:srgbClr val="0000FF"/>
                          </a:solidFill>
                          <a:effectLst/>
                          <a:latin typeface="Arial" pitchFamily="34" charset="0"/>
                          <a:ea typeface="Times New Roman"/>
                          <a:cs typeface="Arial" pitchFamily="34" charset="0"/>
                        </a:rPr>
                        <a:t>dán</a:t>
                      </a:r>
                      <a:r>
                        <a:rPr lang="en-US" sz="1800" baseline="0" dirty="0" smtClean="0">
                          <a:solidFill>
                            <a:srgbClr val="0000FF"/>
                          </a:solidFill>
                          <a:effectLst/>
                          <a:latin typeface="Arial" pitchFamily="34" charset="0"/>
                          <a:ea typeface="Times New Roman"/>
                          <a:cs typeface="Arial" pitchFamily="34" charset="0"/>
                        </a:rPr>
                        <a:t> </a:t>
                      </a:r>
                      <a:r>
                        <a:rPr lang="en-US" sz="1800" baseline="0" dirty="0" err="1" smtClean="0">
                          <a:solidFill>
                            <a:srgbClr val="0000FF"/>
                          </a:solidFill>
                          <a:effectLst/>
                          <a:latin typeface="Arial" pitchFamily="34" charset="0"/>
                          <a:ea typeface="Times New Roman"/>
                          <a:cs typeface="Arial" pitchFamily="34" charset="0"/>
                        </a:rPr>
                        <a:t>vào</a:t>
                      </a:r>
                      <a:r>
                        <a:rPr lang="en-US" sz="1800" baseline="0" dirty="0" smtClean="0">
                          <a:solidFill>
                            <a:srgbClr val="0000FF"/>
                          </a:solidFill>
                          <a:effectLst/>
                          <a:latin typeface="Arial" pitchFamily="34" charset="0"/>
                          <a:ea typeface="Times New Roman"/>
                          <a:cs typeface="Arial" pitchFamily="34" charset="0"/>
                        </a:rPr>
                        <a:t> HS </a:t>
                      </a:r>
                      <a:r>
                        <a:rPr lang="en-US" sz="1800" baseline="0" dirty="0" err="1" smtClean="0">
                          <a:solidFill>
                            <a:srgbClr val="0000FF"/>
                          </a:solidFill>
                          <a:effectLst/>
                          <a:latin typeface="Arial" pitchFamily="34" charset="0"/>
                          <a:ea typeface="Times New Roman"/>
                          <a:cs typeface="Arial" pitchFamily="34" charset="0"/>
                        </a:rPr>
                        <a:t>và</a:t>
                      </a:r>
                      <a:r>
                        <a:rPr lang="en-US" sz="1800" baseline="0" dirty="0" smtClean="0">
                          <a:solidFill>
                            <a:srgbClr val="0000FF"/>
                          </a:solidFill>
                          <a:effectLst/>
                          <a:latin typeface="Arial" pitchFamily="34" charset="0"/>
                          <a:ea typeface="Times New Roman"/>
                          <a:cs typeface="Arial" pitchFamily="34" charset="0"/>
                        </a:rPr>
                        <a:t> </a:t>
                      </a:r>
                      <a:r>
                        <a:rPr lang="en-US" sz="1800" baseline="0" dirty="0" err="1" smtClean="0">
                          <a:solidFill>
                            <a:srgbClr val="0000FF"/>
                          </a:solidFill>
                          <a:effectLst/>
                          <a:latin typeface="Arial" pitchFamily="34" charset="0"/>
                          <a:ea typeface="Times New Roman"/>
                          <a:cs typeface="Arial" pitchFamily="34" charset="0"/>
                        </a:rPr>
                        <a:t>thông</a:t>
                      </a:r>
                      <a:r>
                        <a:rPr lang="en-US" sz="1800" baseline="0" dirty="0" smtClean="0">
                          <a:solidFill>
                            <a:srgbClr val="0000FF"/>
                          </a:solidFill>
                          <a:effectLst/>
                          <a:latin typeface="Arial" pitchFamily="34" charset="0"/>
                          <a:ea typeface="Times New Roman"/>
                          <a:cs typeface="Arial" pitchFamily="34" charset="0"/>
                        </a:rPr>
                        <a:t> </a:t>
                      </a:r>
                      <a:r>
                        <a:rPr lang="en-US" sz="1800" baseline="0" dirty="0" err="1" smtClean="0">
                          <a:solidFill>
                            <a:srgbClr val="0000FF"/>
                          </a:solidFill>
                          <a:effectLst/>
                          <a:latin typeface="Arial" pitchFamily="34" charset="0"/>
                          <a:ea typeface="Times New Roman"/>
                          <a:cs typeface="Arial" pitchFamily="34" charset="0"/>
                        </a:rPr>
                        <a:t>báo</a:t>
                      </a:r>
                      <a:r>
                        <a:rPr lang="en-US" sz="1800" baseline="0" dirty="0" smtClean="0">
                          <a:solidFill>
                            <a:srgbClr val="0000FF"/>
                          </a:solidFill>
                          <a:effectLst/>
                          <a:latin typeface="Arial" pitchFamily="34" charset="0"/>
                          <a:ea typeface="Times New Roman"/>
                          <a:cs typeface="Arial" pitchFamily="34" charset="0"/>
                        </a:rPr>
                        <a:t> </a:t>
                      </a:r>
                      <a:r>
                        <a:rPr lang="en-US" sz="1800" baseline="0" dirty="0" err="1" smtClean="0">
                          <a:solidFill>
                            <a:srgbClr val="0000FF"/>
                          </a:solidFill>
                          <a:effectLst/>
                          <a:latin typeface="Arial" pitchFamily="34" charset="0"/>
                          <a:ea typeface="Times New Roman"/>
                          <a:cs typeface="Arial" pitchFamily="34" charset="0"/>
                        </a:rPr>
                        <a:t>cho</a:t>
                      </a:r>
                      <a:r>
                        <a:rPr lang="en-US" sz="1800" baseline="0" dirty="0" smtClean="0">
                          <a:solidFill>
                            <a:srgbClr val="0000FF"/>
                          </a:solidFill>
                          <a:effectLst/>
                          <a:latin typeface="Arial" pitchFamily="34" charset="0"/>
                          <a:ea typeface="Times New Roman"/>
                          <a:cs typeface="Arial" pitchFamily="34" charset="0"/>
                        </a:rPr>
                        <a:t> </a:t>
                      </a:r>
                      <a:r>
                        <a:rPr lang="en-US" sz="1800" baseline="0" dirty="0" err="1" smtClean="0">
                          <a:solidFill>
                            <a:srgbClr val="0000FF"/>
                          </a:solidFill>
                          <a:effectLst/>
                          <a:latin typeface="Arial" pitchFamily="34" charset="0"/>
                          <a:ea typeface="Times New Roman"/>
                          <a:cs typeface="Arial" pitchFamily="34" charset="0"/>
                        </a:rPr>
                        <a:t>bác</a:t>
                      </a:r>
                      <a:r>
                        <a:rPr lang="en-US" sz="1800" baseline="0" dirty="0" smtClean="0">
                          <a:solidFill>
                            <a:srgbClr val="0000FF"/>
                          </a:solidFill>
                          <a:effectLst/>
                          <a:latin typeface="Arial" pitchFamily="34" charset="0"/>
                          <a:ea typeface="Times New Roman"/>
                          <a:cs typeface="Arial" pitchFamily="34" charset="0"/>
                        </a:rPr>
                        <a:t> </a:t>
                      </a:r>
                      <a:r>
                        <a:rPr lang="en-US" sz="1800" baseline="0" dirty="0" err="1" smtClean="0">
                          <a:solidFill>
                            <a:srgbClr val="0000FF"/>
                          </a:solidFill>
                          <a:effectLst/>
                          <a:latin typeface="Arial" pitchFamily="34" charset="0"/>
                          <a:ea typeface="Times New Roman"/>
                          <a:cs typeface="Arial" pitchFamily="34" charset="0"/>
                        </a:rPr>
                        <a:t>sĩ</a:t>
                      </a:r>
                      <a:endParaRPr lang="en-US" sz="2000" dirty="0">
                        <a:solidFill>
                          <a:srgbClr val="0000FF"/>
                        </a:solidFill>
                        <a:effectLst/>
                        <a:latin typeface="Arial" pitchFamily="34" charset="0"/>
                        <a:ea typeface="Times New Roman"/>
                        <a:cs typeface="Arial" pitchFamily="34" charset="0"/>
                      </a:endParaRPr>
                    </a:p>
                  </a:txBody>
                  <a:tcPr marL="68580" marR="68580" marT="0" marB="0"/>
                </a:tc>
                <a:tc>
                  <a:txBody>
                    <a:bodyPr/>
                    <a:lstStyle/>
                    <a:p>
                      <a:pPr algn="ctr">
                        <a:spcAft>
                          <a:spcPts val="0"/>
                        </a:spcAft>
                      </a:pPr>
                      <a:r>
                        <a:rPr lang="en-US" sz="2000" dirty="0" err="1" smtClean="0">
                          <a:solidFill>
                            <a:srgbClr val="0000FF"/>
                          </a:solidFill>
                          <a:effectLst/>
                          <a:latin typeface="Arial" pitchFamily="34" charset="0"/>
                          <a:cs typeface="Arial" pitchFamily="34" charset="0"/>
                        </a:rPr>
                        <a:t>Tiến</a:t>
                      </a:r>
                      <a:endParaRPr lang="en-US" sz="2000" dirty="0" smtClean="0">
                        <a:solidFill>
                          <a:srgbClr val="0000FF"/>
                        </a:solidFill>
                        <a:effectLst/>
                        <a:latin typeface="Arial" pitchFamily="34" charset="0"/>
                        <a:cs typeface="Arial" pitchFamily="34" charset="0"/>
                      </a:endParaRPr>
                    </a:p>
                  </a:txBody>
                  <a:tcPr marL="68580" marR="68580" marT="0" marB="0"/>
                </a:tc>
                <a:extLst>
                  <a:ext uri="{0D108BD9-81ED-4DB2-BD59-A6C34878D82A}">
                    <a16:rowId xmlns:a16="http://schemas.microsoft.com/office/drawing/2014/main" val="10001"/>
                  </a:ext>
                </a:extLst>
              </a:tr>
            </a:tbl>
          </a:graphicData>
        </a:graphic>
      </p:graphicFrame>
      <p:sp>
        <p:nvSpPr>
          <p:cNvPr id="7" name="Rectangle 1"/>
          <p:cNvSpPr>
            <a:spLocks noChangeArrowheads="1"/>
          </p:cNvSpPr>
          <p:nvPr/>
        </p:nvSpPr>
        <p:spPr bwMode="auto">
          <a:xfrm>
            <a:off x="0" y="694888"/>
            <a:ext cx="9144000" cy="11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lvl="0" eaLnBrk="0" fontAlgn="base" hangingPunct="0">
              <a:spcBef>
                <a:spcPct val="0"/>
              </a:spcBef>
              <a:spcAft>
                <a:spcPct val="0"/>
              </a:spcAft>
            </a:pPr>
            <a:r>
              <a:rPr lang="en-US" dirty="0" err="1">
                <a:solidFill>
                  <a:srgbClr val="0000FF"/>
                </a:solidFill>
                <a:latin typeface="Arial" pitchFamily="34" charset="0"/>
                <a:ea typeface="Times New Roman" pitchFamily="18" charset="0"/>
                <a:cs typeface="Arial" pitchFamily="34" charset="0"/>
              </a:rPr>
              <a:t>Họ</a:t>
            </a:r>
            <a:r>
              <a:rPr lang="en-US" dirty="0">
                <a:solidFill>
                  <a:srgbClr val="0000FF"/>
                </a:solidFill>
                <a:latin typeface="Arial" pitchFamily="34" charset="0"/>
                <a:ea typeface="Times New Roman" pitchFamily="18" charset="0"/>
                <a:cs typeface="Arial" pitchFamily="34" charset="0"/>
              </a:rPr>
              <a:t> </a:t>
            </a:r>
            <a:r>
              <a:rPr lang="en-US" dirty="0" err="1">
                <a:solidFill>
                  <a:srgbClr val="0000FF"/>
                </a:solidFill>
                <a:latin typeface="Arial" pitchFamily="34" charset="0"/>
                <a:ea typeface="Times New Roman" pitchFamily="18" charset="0"/>
                <a:cs typeface="Arial" pitchFamily="34" charset="0"/>
              </a:rPr>
              <a:t>tên</a:t>
            </a:r>
            <a:r>
              <a:rPr lang="en-US" dirty="0">
                <a:solidFill>
                  <a:srgbClr val="0000FF"/>
                </a:solidFill>
                <a:latin typeface="Arial" pitchFamily="34" charset="0"/>
                <a:ea typeface="Times New Roman" pitchFamily="18" charset="0"/>
                <a:cs typeface="Arial" pitchFamily="34" charset="0"/>
              </a:rPr>
              <a:t> </a:t>
            </a:r>
            <a:r>
              <a:rPr lang="en-US" dirty="0" err="1">
                <a:solidFill>
                  <a:srgbClr val="0000FF"/>
                </a:solidFill>
                <a:latin typeface="Arial" pitchFamily="34" charset="0"/>
                <a:ea typeface="Times New Roman" pitchFamily="18" charset="0"/>
                <a:cs typeface="Arial" pitchFamily="34" charset="0"/>
              </a:rPr>
              <a:t>người</a:t>
            </a:r>
            <a:r>
              <a:rPr lang="en-US" dirty="0">
                <a:solidFill>
                  <a:srgbClr val="0000FF"/>
                </a:solidFill>
                <a:latin typeface="Arial" pitchFamily="34" charset="0"/>
                <a:ea typeface="Times New Roman" pitchFamily="18" charset="0"/>
                <a:cs typeface="Arial" pitchFamily="34" charset="0"/>
              </a:rPr>
              <a:t> </a:t>
            </a:r>
            <a:r>
              <a:rPr lang="en-US" dirty="0" err="1" smtClean="0">
                <a:solidFill>
                  <a:srgbClr val="0000FF"/>
                </a:solidFill>
                <a:latin typeface="Arial" pitchFamily="34" charset="0"/>
                <a:ea typeface="Times New Roman" pitchFamily="18" charset="0"/>
                <a:cs typeface="Arial" pitchFamily="34" charset="0"/>
              </a:rPr>
              <a:t>bệnh</a:t>
            </a:r>
            <a:r>
              <a:rPr lang="en-US" dirty="0" smtClean="0">
                <a:solidFill>
                  <a:srgbClr val="0000FF"/>
                </a:solidFill>
                <a:latin typeface="Arial" pitchFamily="34" charset="0"/>
                <a:ea typeface="Times New Roman" pitchFamily="18" charset="0"/>
                <a:cs typeface="Arial" pitchFamily="34" charset="0"/>
              </a:rPr>
              <a:t>: </a:t>
            </a:r>
            <a:r>
              <a:rPr lang="en-US" dirty="0" smtClean="0">
                <a:solidFill>
                  <a:srgbClr val="FF0000"/>
                </a:solidFill>
                <a:latin typeface="Arial" pitchFamily="34" charset="0"/>
                <a:ea typeface="Times New Roman" pitchFamily="18" charset="0"/>
                <a:cs typeface="Arial" pitchFamily="34" charset="0"/>
              </a:rPr>
              <a:t>NGUYỄN VĂN B     </a:t>
            </a:r>
            <a:r>
              <a:rPr lang="en-US" dirty="0" smtClean="0">
                <a:solidFill>
                  <a:srgbClr val="0000FF"/>
                </a:solidFill>
                <a:latin typeface="Arial" pitchFamily="34" charset="0"/>
                <a:ea typeface="Times New Roman" pitchFamily="18" charset="0"/>
                <a:cs typeface="Arial" pitchFamily="34" charset="0"/>
              </a:rPr>
              <a:t>	</a:t>
            </a:r>
            <a:r>
              <a:rPr lang="en-US" dirty="0" err="1" smtClean="0">
                <a:solidFill>
                  <a:srgbClr val="0000FF"/>
                </a:solidFill>
                <a:latin typeface="Arial" pitchFamily="34" charset="0"/>
                <a:ea typeface="Times New Roman" pitchFamily="18" charset="0"/>
                <a:cs typeface="Arial" pitchFamily="34" charset="0"/>
              </a:rPr>
              <a:t>Sinh</a:t>
            </a:r>
            <a:r>
              <a:rPr lang="en-US" dirty="0" smtClean="0">
                <a:solidFill>
                  <a:srgbClr val="0000FF"/>
                </a:solidFill>
                <a:latin typeface="Arial" pitchFamily="34" charset="0"/>
                <a:ea typeface="Times New Roman" pitchFamily="18" charset="0"/>
                <a:cs typeface="Arial" pitchFamily="34" charset="0"/>
              </a:rPr>
              <a:t> </a:t>
            </a:r>
            <a:r>
              <a:rPr lang="en-US" dirty="0" err="1">
                <a:solidFill>
                  <a:srgbClr val="0000FF"/>
                </a:solidFill>
                <a:latin typeface="Arial" pitchFamily="34" charset="0"/>
                <a:ea typeface="Times New Roman" pitchFamily="18" charset="0"/>
                <a:cs typeface="Arial" pitchFamily="34" charset="0"/>
              </a:rPr>
              <a:t>năm</a:t>
            </a:r>
            <a:r>
              <a:rPr lang="en-US" dirty="0" smtClean="0">
                <a:solidFill>
                  <a:srgbClr val="0000FF"/>
                </a:solidFill>
                <a:latin typeface="Arial" pitchFamily="34" charset="0"/>
                <a:ea typeface="Times New Roman" pitchFamily="18" charset="0"/>
                <a:cs typeface="Arial" pitchFamily="34" charset="0"/>
              </a:rPr>
              <a:t>: </a:t>
            </a:r>
            <a:r>
              <a:rPr lang="en-US" dirty="0" smtClean="0">
                <a:solidFill>
                  <a:srgbClr val="FF0000"/>
                </a:solidFill>
                <a:latin typeface="Arial" pitchFamily="34" charset="0"/>
                <a:ea typeface="Times New Roman" pitchFamily="18" charset="0"/>
                <a:cs typeface="Arial" pitchFamily="34" charset="0"/>
              </a:rPr>
              <a:t>1956 </a:t>
            </a:r>
            <a:r>
              <a:rPr lang="en-US" dirty="0" smtClean="0">
                <a:solidFill>
                  <a:srgbClr val="0000FF"/>
                </a:solidFill>
                <a:latin typeface="Arial" pitchFamily="34" charset="0"/>
                <a:ea typeface="Times New Roman" pitchFamily="18" charset="0"/>
                <a:cs typeface="Arial" pitchFamily="34" charset="0"/>
              </a:rPr>
              <a:t>        Nam</a:t>
            </a:r>
            <a:r>
              <a:rPr lang="en-US" dirty="0">
                <a:solidFill>
                  <a:srgbClr val="0000FF"/>
                </a:solidFill>
                <a:latin typeface="Arial" pitchFamily="34" charset="0"/>
                <a:ea typeface="Times New Roman" pitchFamily="18" charset="0"/>
                <a:cs typeface="Arial" pitchFamily="34" charset="0"/>
              </a:rPr>
              <a:t>/ </a:t>
            </a:r>
            <a:r>
              <a:rPr lang="en-US" dirty="0" err="1">
                <a:solidFill>
                  <a:srgbClr val="0000FF"/>
                </a:solidFill>
                <a:latin typeface="Arial" pitchFamily="34" charset="0"/>
                <a:ea typeface="Times New Roman" pitchFamily="18" charset="0"/>
                <a:cs typeface="Arial" pitchFamily="34" charset="0"/>
              </a:rPr>
              <a:t>Nữ</a:t>
            </a:r>
            <a:r>
              <a:rPr lang="en-US" dirty="0">
                <a:solidFill>
                  <a:srgbClr val="0000FF"/>
                </a:solidFill>
                <a:latin typeface="Arial" pitchFamily="34" charset="0"/>
                <a:ea typeface="Times New Roman" pitchFamily="18" charset="0"/>
                <a:cs typeface="Arial" pitchFamily="34" charset="0"/>
              </a:rPr>
              <a:t>: </a:t>
            </a:r>
            <a:r>
              <a:rPr lang="en-US" dirty="0" smtClean="0">
                <a:solidFill>
                  <a:srgbClr val="FF0000"/>
                </a:solidFill>
                <a:latin typeface="Arial" pitchFamily="34" charset="0"/>
                <a:ea typeface="Times New Roman" pitchFamily="18" charset="0"/>
                <a:cs typeface="Arial" pitchFamily="34" charset="0"/>
              </a:rPr>
              <a:t>Nam</a:t>
            </a:r>
            <a:endParaRPr lang="en-US" dirty="0">
              <a:solidFill>
                <a:srgbClr val="FF0000"/>
              </a:solidFill>
              <a:latin typeface="Arial" pitchFamily="34" charset="0"/>
              <a:cs typeface="Arial" pitchFamily="34" charset="0"/>
            </a:endParaRPr>
          </a:p>
          <a:p>
            <a:pPr lvl="0" eaLnBrk="0" fontAlgn="base" hangingPunct="0">
              <a:spcBef>
                <a:spcPct val="0"/>
              </a:spcBef>
              <a:spcAft>
                <a:spcPct val="0"/>
              </a:spcAft>
            </a:pPr>
            <a:r>
              <a:rPr lang="en-US" dirty="0" err="1">
                <a:solidFill>
                  <a:srgbClr val="0000FF"/>
                </a:solidFill>
                <a:latin typeface="Arial" pitchFamily="34" charset="0"/>
                <a:ea typeface="Times New Roman" pitchFamily="18" charset="0"/>
                <a:cs typeface="Arial" pitchFamily="34" charset="0"/>
              </a:rPr>
              <a:t>Số</a:t>
            </a:r>
            <a:r>
              <a:rPr lang="en-US" dirty="0">
                <a:solidFill>
                  <a:srgbClr val="0000FF"/>
                </a:solidFill>
                <a:latin typeface="Arial" pitchFamily="34" charset="0"/>
                <a:ea typeface="Times New Roman" pitchFamily="18" charset="0"/>
                <a:cs typeface="Arial" pitchFamily="34" charset="0"/>
              </a:rPr>
              <a:t> </a:t>
            </a:r>
            <a:r>
              <a:rPr lang="en-US" dirty="0" err="1">
                <a:solidFill>
                  <a:srgbClr val="0000FF"/>
                </a:solidFill>
                <a:latin typeface="Arial" pitchFamily="34" charset="0"/>
                <a:ea typeface="Times New Roman" pitchFamily="18" charset="0"/>
                <a:cs typeface="Arial" pitchFamily="34" charset="0"/>
              </a:rPr>
              <a:t>giường</a:t>
            </a:r>
            <a:r>
              <a:rPr lang="en-US" dirty="0">
                <a:solidFill>
                  <a:srgbClr val="0000FF"/>
                </a:solidFill>
                <a:latin typeface="Arial" pitchFamily="34" charset="0"/>
                <a:ea typeface="Times New Roman" pitchFamily="18" charset="0"/>
                <a:cs typeface="Arial" pitchFamily="34" charset="0"/>
              </a:rPr>
              <a:t>: </a:t>
            </a:r>
            <a:r>
              <a:rPr lang="en-US" dirty="0" smtClean="0">
                <a:solidFill>
                  <a:srgbClr val="FF0000"/>
                </a:solidFill>
                <a:latin typeface="Arial" pitchFamily="34" charset="0"/>
                <a:ea typeface="Times New Roman" pitchFamily="18" charset="0"/>
                <a:cs typeface="Arial" pitchFamily="34" charset="0"/>
              </a:rPr>
              <a:t>511</a:t>
            </a:r>
            <a:r>
              <a:rPr lang="en-US" dirty="0" smtClean="0">
                <a:solidFill>
                  <a:srgbClr val="0000FF"/>
                </a:solidFill>
                <a:latin typeface="Arial" pitchFamily="34" charset="0"/>
                <a:ea typeface="Times New Roman" pitchFamily="18" charset="0"/>
                <a:cs typeface="Arial" pitchFamily="34" charset="0"/>
              </a:rPr>
              <a:t>                                     	</a:t>
            </a:r>
            <a:r>
              <a:rPr lang="en-US" dirty="0" err="1" smtClean="0">
                <a:solidFill>
                  <a:srgbClr val="0000FF"/>
                </a:solidFill>
                <a:latin typeface="Arial" pitchFamily="34" charset="0"/>
                <a:ea typeface="Times New Roman" pitchFamily="18" charset="0"/>
                <a:cs typeface="Arial" pitchFamily="34" charset="0"/>
              </a:rPr>
              <a:t>Phòng</a:t>
            </a:r>
            <a:r>
              <a:rPr lang="en-US" dirty="0">
                <a:solidFill>
                  <a:srgbClr val="0000FF"/>
                </a:solidFill>
                <a:latin typeface="Arial" pitchFamily="34" charset="0"/>
                <a:ea typeface="Times New Roman" pitchFamily="18" charset="0"/>
                <a:cs typeface="Arial" pitchFamily="34" charset="0"/>
              </a:rPr>
              <a:t>: </a:t>
            </a:r>
            <a:r>
              <a:rPr lang="en-US" dirty="0" smtClean="0">
                <a:solidFill>
                  <a:srgbClr val="FF0000"/>
                </a:solidFill>
                <a:latin typeface="Arial" pitchFamily="34" charset="0"/>
                <a:ea typeface="Times New Roman" pitchFamily="18" charset="0"/>
                <a:cs typeface="Arial" pitchFamily="34" charset="0"/>
              </a:rPr>
              <a:t>105</a:t>
            </a:r>
            <a:r>
              <a:rPr lang="en-US" dirty="0" smtClean="0">
                <a:solidFill>
                  <a:srgbClr val="0000FF"/>
                </a:solidFill>
                <a:latin typeface="Arial" pitchFamily="34" charset="0"/>
                <a:ea typeface="Times New Roman" pitchFamily="18" charset="0"/>
                <a:cs typeface="Arial" pitchFamily="34" charset="0"/>
              </a:rPr>
              <a:t>	     </a:t>
            </a:r>
            <a:r>
              <a:rPr lang="en-US" dirty="0" err="1" smtClean="0">
                <a:solidFill>
                  <a:srgbClr val="0000FF"/>
                </a:solidFill>
                <a:latin typeface="Arial" pitchFamily="34" charset="0"/>
                <a:ea typeface="Times New Roman" pitchFamily="18" charset="0"/>
                <a:cs typeface="Arial" pitchFamily="34" charset="0"/>
              </a:rPr>
              <a:t>Viện</a:t>
            </a:r>
            <a:r>
              <a:rPr lang="en-US" dirty="0" smtClean="0">
                <a:solidFill>
                  <a:srgbClr val="0000FF"/>
                </a:solidFill>
                <a:latin typeface="Arial" pitchFamily="34" charset="0"/>
                <a:ea typeface="Times New Roman" pitchFamily="18" charset="0"/>
                <a:cs typeface="Arial" pitchFamily="34" charset="0"/>
              </a:rPr>
              <a:t>/</a:t>
            </a:r>
            <a:r>
              <a:rPr lang="en-US" dirty="0" err="1" smtClean="0">
                <a:solidFill>
                  <a:srgbClr val="0000FF"/>
                </a:solidFill>
                <a:latin typeface="Arial" pitchFamily="34" charset="0"/>
                <a:ea typeface="Times New Roman" pitchFamily="18" charset="0"/>
                <a:cs typeface="Arial" pitchFamily="34" charset="0"/>
              </a:rPr>
              <a:t>Khoa</a:t>
            </a:r>
            <a:r>
              <a:rPr lang="en-US" dirty="0">
                <a:solidFill>
                  <a:srgbClr val="0000FF"/>
                </a:solidFill>
                <a:latin typeface="Arial" pitchFamily="34" charset="0"/>
                <a:ea typeface="Times New Roman" pitchFamily="18" charset="0"/>
                <a:cs typeface="Arial" pitchFamily="34" charset="0"/>
              </a:rPr>
              <a:t>: </a:t>
            </a:r>
            <a:r>
              <a:rPr lang="en-US" dirty="0" smtClean="0">
                <a:solidFill>
                  <a:srgbClr val="FF0000"/>
                </a:solidFill>
                <a:latin typeface="Arial" pitchFamily="34" charset="0"/>
                <a:ea typeface="Times New Roman" pitchFamily="18" charset="0"/>
                <a:cs typeface="Arial" pitchFamily="34" charset="0"/>
              </a:rPr>
              <a:t>Tim </a:t>
            </a:r>
            <a:r>
              <a:rPr lang="en-US" dirty="0" err="1" smtClean="0">
                <a:solidFill>
                  <a:srgbClr val="FF0000"/>
                </a:solidFill>
                <a:latin typeface="Arial" pitchFamily="34" charset="0"/>
                <a:ea typeface="Times New Roman" pitchFamily="18" charset="0"/>
                <a:cs typeface="Arial" pitchFamily="34" charset="0"/>
              </a:rPr>
              <a:t>mạch</a:t>
            </a:r>
            <a:endParaRPr lang="en-US" dirty="0">
              <a:solidFill>
                <a:srgbClr val="FF0000"/>
              </a:solidFill>
              <a:latin typeface="Arial" pitchFamily="34" charset="0"/>
              <a:cs typeface="Arial" pitchFamily="34" charset="0"/>
            </a:endParaRPr>
          </a:p>
          <a:p>
            <a:pPr lvl="0" eaLnBrk="0" fontAlgn="base" hangingPunct="0">
              <a:spcBef>
                <a:spcPct val="0"/>
              </a:spcBef>
              <a:spcAft>
                <a:spcPct val="0"/>
              </a:spcAft>
            </a:pPr>
            <a:r>
              <a:rPr lang="en-US" dirty="0" err="1">
                <a:solidFill>
                  <a:srgbClr val="0000FF"/>
                </a:solidFill>
                <a:latin typeface="Arial" pitchFamily="34" charset="0"/>
                <a:ea typeface="Times New Roman" pitchFamily="18" charset="0"/>
                <a:cs typeface="Arial" pitchFamily="34" charset="0"/>
              </a:rPr>
              <a:t>Địa</a:t>
            </a:r>
            <a:r>
              <a:rPr lang="en-US" dirty="0">
                <a:solidFill>
                  <a:srgbClr val="0000FF"/>
                </a:solidFill>
                <a:latin typeface="Arial" pitchFamily="34" charset="0"/>
                <a:ea typeface="Times New Roman" pitchFamily="18" charset="0"/>
                <a:cs typeface="Arial" pitchFamily="34" charset="0"/>
              </a:rPr>
              <a:t> </a:t>
            </a:r>
            <a:r>
              <a:rPr lang="en-US" dirty="0" err="1">
                <a:solidFill>
                  <a:srgbClr val="0000FF"/>
                </a:solidFill>
                <a:latin typeface="Arial" pitchFamily="34" charset="0"/>
                <a:ea typeface="Times New Roman" pitchFamily="18" charset="0"/>
                <a:cs typeface="Arial" pitchFamily="34" charset="0"/>
              </a:rPr>
              <a:t>chỉ</a:t>
            </a:r>
            <a:r>
              <a:rPr lang="en-US" dirty="0">
                <a:solidFill>
                  <a:srgbClr val="0000FF"/>
                </a:solidFill>
                <a:latin typeface="Arial" pitchFamily="34" charset="0"/>
                <a:ea typeface="Times New Roman" pitchFamily="18" charset="0"/>
                <a:cs typeface="Arial" pitchFamily="34" charset="0"/>
              </a:rPr>
              <a:t>: </a:t>
            </a:r>
            <a:r>
              <a:rPr lang="en-US" dirty="0" smtClean="0">
                <a:solidFill>
                  <a:srgbClr val="FF0000"/>
                </a:solidFill>
                <a:latin typeface="Arial" pitchFamily="34" charset="0"/>
                <a:ea typeface="Times New Roman" pitchFamily="18" charset="0"/>
                <a:cs typeface="Arial" pitchFamily="34" charset="0"/>
              </a:rPr>
              <a:t>SN56, </a:t>
            </a:r>
            <a:r>
              <a:rPr lang="en-US" dirty="0" err="1" smtClean="0">
                <a:solidFill>
                  <a:srgbClr val="FF0000"/>
                </a:solidFill>
                <a:latin typeface="Arial" pitchFamily="34" charset="0"/>
                <a:ea typeface="Times New Roman" pitchFamily="18" charset="0"/>
                <a:cs typeface="Arial" pitchFamily="34" charset="0"/>
              </a:rPr>
              <a:t>Phố</a:t>
            </a:r>
            <a:r>
              <a:rPr lang="en-US" dirty="0" smtClean="0">
                <a:solidFill>
                  <a:srgbClr val="FF0000"/>
                </a:solidFill>
                <a:latin typeface="Arial" pitchFamily="34" charset="0"/>
                <a:ea typeface="Times New Roman" pitchFamily="18" charset="0"/>
                <a:cs typeface="Arial" pitchFamily="34" charset="0"/>
              </a:rPr>
              <a:t> </a:t>
            </a:r>
            <a:r>
              <a:rPr lang="en-US" dirty="0" err="1" smtClean="0">
                <a:solidFill>
                  <a:srgbClr val="FF0000"/>
                </a:solidFill>
                <a:latin typeface="Arial" pitchFamily="34" charset="0"/>
                <a:ea typeface="Times New Roman" pitchFamily="18" charset="0"/>
                <a:cs typeface="Arial" pitchFamily="34" charset="0"/>
              </a:rPr>
              <a:t>Bạch</a:t>
            </a:r>
            <a:r>
              <a:rPr lang="en-US" dirty="0" smtClean="0">
                <a:solidFill>
                  <a:srgbClr val="FF0000"/>
                </a:solidFill>
                <a:latin typeface="Arial" pitchFamily="34" charset="0"/>
                <a:ea typeface="Times New Roman" pitchFamily="18" charset="0"/>
                <a:cs typeface="Arial" pitchFamily="34" charset="0"/>
              </a:rPr>
              <a:t> Mai, Hai </a:t>
            </a:r>
            <a:r>
              <a:rPr lang="en-US" dirty="0" err="1" smtClean="0">
                <a:solidFill>
                  <a:srgbClr val="FF0000"/>
                </a:solidFill>
                <a:latin typeface="Arial" pitchFamily="34" charset="0"/>
                <a:ea typeface="Times New Roman" pitchFamily="18" charset="0"/>
                <a:cs typeface="Arial" pitchFamily="34" charset="0"/>
              </a:rPr>
              <a:t>Bà</a:t>
            </a:r>
            <a:r>
              <a:rPr lang="en-US" dirty="0" smtClean="0">
                <a:solidFill>
                  <a:srgbClr val="FF0000"/>
                </a:solidFill>
                <a:latin typeface="Arial" pitchFamily="34" charset="0"/>
                <a:ea typeface="Times New Roman" pitchFamily="18" charset="0"/>
                <a:cs typeface="Arial" pitchFamily="34" charset="0"/>
              </a:rPr>
              <a:t> </a:t>
            </a:r>
            <a:r>
              <a:rPr lang="en-US" dirty="0" err="1" smtClean="0">
                <a:solidFill>
                  <a:srgbClr val="FF0000"/>
                </a:solidFill>
                <a:latin typeface="Arial" pitchFamily="34" charset="0"/>
                <a:ea typeface="Times New Roman" pitchFamily="18" charset="0"/>
                <a:cs typeface="Arial" pitchFamily="34" charset="0"/>
              </a:rPr>
              <a:t>Trưng</a:t>
            </a:r>
            <a:r>
              <a:rPr lang="en-US" dirty="0" smtClean="0">
                <a:solidFill>
                  <a:srgbClr val="FF0000"/>
                </a:solidFill>
                <a:latin typeface="Arial" pitchFamily="34" charset="0"/>
                <a:ea typeface="Times New Roman" pitchFamily="18" charset="0"/>
                <a:cs typeface="Arial" pitchFamily="34" charset="0"/>
              </a:rPr>
              <a:t>, </a:t>
            </a:r>
            <a:r>
              <a:rPr lang="en-US" dirty="0" err="1" smtClean="0">
                <a:solidFill>
                  <a:srgbClr val="FF0000"/>
                </a:solidFill>
                <a:latin typeface="Arial" pitchFamily="34" charset="0"/>
                <a:ea typeface="Times New Roman" pitchFamily="18" charset="0"/>
                <a:cs typeface="Arial" pitchFamily="34" charset="0"/>
              </a:rPr>
              <a:t>Hà</a:t>
            </a:r>
            <a:r>
              <a:rPr lang="en-US" dirty="0" smtClean="0">
                <a:solidFill>
                  <a:srgbClr val="FF0000"/>
                </a:solidFill>
                <a:latin typeface="Arial" pitchFamily="34" charset="0"/>
                <a:ea typeface="Times New Roman" pitchFamily="18" charset="0"/>
                <a:cs typeface="Arial" pitchFamily="34" charset="0"/>
              </a:rPr>
              <a:t> </a:t>
            </a:r>
            <a:r>
              <a:rPr lang="en-US" dirty="0" err="1" smtClean="0">
                <a:solidFill>
                  <a:srgbClr val="FF0000"/>
                </a:solidFill>
                <a:latin typeface="Arial" pitchFamily="34" charset="0"/>
                <a:ea typeface="Times New Roman" pitchFamily="18" charset="0"/>
                <a:cs typeface="Arial" pitchFamily="34" charset="0"/>
              </a:rPr>
              <a:t>Nội</a:t>
            </a:r>
            <a:endParaRPr lang="en-US" dirty="0" smtClean="0">
              <a:solidFill>
                <a:srgbClr val="FF0000"/>
              </a:solidFill>
              <a:latin typeface="Arial" pitchFamily="34" charset="0"/>
              <a:ea typeface="Times New Roman" pitchFamily="18" charset="0"/>
              <a:cs typeface="Arial" pitchFamily="34" charset="0"/>
            </a:endParaRPr>
          </a:p>
          <a:p>
            <a:pPr algn="just">
              <a:spcBef>
                <a:spcPts val="0"/>
              </a:spcBef>
            </a:pPr>
            <a:r>
              <a:rPr lang="en-US" dirty="0" err="1" smtClean="0">
                <a:solidFill>
                  <a:srgbClr val="0000FF"/>
                </a:solidFill>
                <a:latin typeface="Arial" pitchFamily="34" charset="0"/>
                <a:ea typeface="Times New Roman" pitchFamily="18" charset="0"/>
                <a:cs typeface="Arial" pitchFamily="34" charset="0"/>
              </a:rPr>
              <a:t>Chẩn</a:t>
            </a:r>
            <a:r>
              <a:rPr lang="en-US" dirty="0" smtClean="0">
                <a:solidFill>
                  <a:srgbClr val="0000FF"/>
                </a:solidFill>
                <a:latin typeface="Arial" pitchFamily="34" charset="0"/>
                <a:ea typeface="Times New Roman" pitchFamily="18" charset="0"/>
                <a:cs typeface="Arial" pitchFamily="34" charset="0"/>
              </a:rPr>
              <a:t> </a:t>
            </a:r>
            <a:r>
              <a:rPr lang="en-US" dirty="0" err="1" smtClean="0">
                <a:solidFill>
                  <a:srgbClr val="0000FF"/>
                </a:solidFill>
                <a:latin typeface="Arial" pitchFamily="34" charset="0"/>
                <a:ea typeface="Times New Roman" pitchFamily="18" charset="0"/>
                <a:cs typeface="Arial" pitchFamily="34" charset="0"/>
              </a:rPr>
              <a:t>đoán</a:t>
            </a:r>
            <a:r>
              <a:rPr lang="en-US" dirty="0" smtClean="0">
                <a:solidFill>
                  <a:srgbClr val="FF0000"/>
                </a:solidFill>
                <a:latin typeface="Arial" pitchFamily="34" charset="0"/>
                <a:ea typeface="Times New Roman" pitchFamily="18" charset="0"/>
                <a:cs typeface="Arial" pitchFamily="34" charset="0"/>
              </a:rPr>
              <a:t>:  </a:t>
            </a:r>
            <a:r>
              <a:rPr lang="en-US" dirty="0" err="1" smtClean="0">
                <a:solidFill>
                  <a:srgbClr val="FF0000"/>
                </a:solidFill>
                <a:latin typeface="Arial" pitchFamily="34" charset="0"/>
                <a:cs typeface="Arial" pitchFamily="34" charset="0"/>
              </a:rPr>
              <a:t>Nhồi</a:t>
            </a:r>
            <a:r>
              <a:rPr lang="en-US" dirty="0" smtClean="0">
                <a:solidFill>
                  <a:srgbClr val="FF0000"/>
                </a:solidFill>
                <a:latin typeface="Arial" pitchFamily="34" charset="0"/>
                <a:cs typeface="Arial" pitchFamily="34" charset="0"/>
              </a:rPr>
              <a:t> </a:t>
            </a:r>
            <a:r>
              <a:rPr lang="en-US" dirty="0" err="1" smtClean="0">
                <a:solidFill>
                  <a:srgbClr val="FF0000"/>
                </a:solidFill>
                <a:latin typeface="Arial" pitchFamily="34" charset="0"/>
                <a:cs typeface="Arial" pitchFamily="34" charset="0"/>
              </a:rPr>
              <a:t>máu</a:t>
            </a:r>
            <a:r>
              <a:rPr lang="en-US" dirty="0" smtClean="0">
                <a:solidFill>
                  <a:srgbClr val="FF0000"/>
                </a:solidFill>
                <a:latin typeface="Arial" pitchFamily="34" charset="0"/>
                <a:cs typeface="Arial" pitchFamily="34" charset="0"/>
              </a:rPr>
              <a:t> </a:t>
            </a:r>
            <a:r>
              <a:rPr lang="en-US" dirty="0" err="1" smtClean="0">
                <a:solidFill>
                  <a:srgbClr val="FF0000"/>
                </a:solidFill>
                <a:latin typeface="Arial" pitchFamily="34" charset="0"/>
                <a:cs typeface="Arial" pitchFamily="34" charset="0"/>
              </a:rPr>
              <a:t>cơ</a:t>
            </a:r>
            <a:r>
              <a:rPr lang="en-US" dirty="0" smtClean="0">
                <a:solidFill>
                  <a:srgbClr val="FF0000"/>
                </a:solidFill>
                <a:latin typeface="Arial" pitchFamily="34" charset="0"/>
                <a:cs typeface="Arial" pitchFamily="34" charset="0"/>
              </a:rPr>
              <a:t> </a:t>
            </a:r>
            <a:r>
              <a:rPr lang="en-US" dirty="0" err="1" smtClean="0">
                <a:solidFill>
                  <a:srgbClr val="FF0000"/>
                </a:solidFill>
                <a:latin typeface="Arial" pitchFamily="34" charset="0"/>
                <a:cs typeface="Arial" pitchFamily="34" charset="0"/>
              </a:rPr>
              <a:t>tim</a:t>
            </a:r>
            <a:endParaRPr lang="vi-VN" dirty="0">
              <a:solidFill>
                <a:srgbClr val="FF0000"/>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4EAF65A9-22AB-466A-842E-C5BF9E56D958}" type="slidenum">
              <a:rPr lang="en-US" smtClean="0"/>
              <a:pPr/>
              <a:t>22</a:t>
            </a:fld>
            <a:endParaRPr lang="en-US"/>
          </a:p>
        </p:txBody>
      </p:sp>
    </p:spTree>
    <p:extLst>
      <p:ext uri="{BB962C8B-B14F-4D97-AF65-F5344CB8AC3E}">
        <p14:creationId xmlns:p14="http://schemas.microsoft.com/office/powerpoint/2010/main" val="31514214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40080"/>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2800" b="1" dirty="0" smtClean="0">
                <a:solidFill>
                  <a:schemeClr val="bg1"/>
                </a:solidFill>
                <a:latin typeface="Arial" pitchFamily="34" charset="0"/>
                <a:ea typeface="Tahoma" pitchFamily="34" charset="0"/>
                <a:cs typeface="Arial" pitchFamily="34" charset="0"/>
              </a:rPr>
              <a:t>6. SỰ CỐ, NGUYÊN NHÂN VÀ DỰ PHÒNG</a:t>
            </a:r>
            <a:endParaRPr lang="en-US" sz="2800" b="1" dirty="0">
              <a:solidFill>
                <a:schemeClr val="bg1"/>
              </a:solidFill>
              <a:latin typeface="Arial" pitchFamily="34" charset="0"/>
              <a:ea typeface="Tahoma" pitchFamily="34" charset="0"/>
              <a:cs typeface="Arial" pitchFamily="34" charset="0"/>
            </a:endParaRPr>
          </a:p>
        </p:txBody>
      </p:sp>
      <p:pic>
        <p:nvPicPr>
          <p:cNvPr id="12" name="Picture 2" descr="C:\Users\VN-Pro\Desktop\Quy chuan Logo Cao Dang y Bach Mai_nho.jpg"/>
          <p:cNvPicPr>
            <a:picLocks noChangeAspect="1" noChangeArrowheads="1"/>
          </p:cNvPicPr>
          <p:nvPr/>
        </p:nvPicPr>
        <p:blipFill>
          <a:blip r:embed="rId3" cstate="print"/>
          <a:srcRect/>
          <a:stretch>
            <a:fillRect/>
          </a:stretch>
        </p:blipFill>
        <p:spPr bwMode="auto">
          <a:xfrm>
            <a:off x="8466667" y="0"/>
            <a:ext cx="677333" cy="64008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Picture 3" descr="D:\ảnh\LOGO bachmai.jpg"/>
          <p:cNvPicPr>
            <a:picLocks noChangeAspect="1" noChangeArrowheads="1"/>
          </p:cNvPicPr>
          <p:nvPr/>
        </p:nvPicPr>
        <p:blipFill>
          <a:blip r:embed="rId4" cstate="print"/>
          <a:srcRect/>
          <a:stretch>
            <a:fillRect/>
          </a:stretch>
        </p:blipFill>
        <p:spPr bwMode="auto">
          <a:xfrm>
            <a:off x="0" y="0"/>
            <a:ext cx="658369" cy="64008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Slide Number Placeholder 2"/>
          <p:cNvSpPr>
            <a:spLocks noGrp="1"/>
          </p:cNvSpPr>
          <p:nvPr>
            <p:ph type="sldNum" sz="quarter" idx="12"/>
          </p:nvPr>
        </p:nvSpPr>
        <p:spPr/>
        <p:txBody>
          <a:bodyPr/>
          <a:lstStyle/>
          <a:p>
            <a:fld id="{4EAF65A9-22AB-466A-842E-C5BF9E56D958}" type="slidenum">
              <a:rPr lang="en-US" smtClean="0"/>
              <a:pPr/>
              <a:t>23</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1508480939"/>
              </p:ext>
            </p:extLst>
          </p:nvPr>
        </p:nvGraphicFramePr>
        <p:xfrm>
          <a:off x="38100" y="754388"/>
          <a:ext cx="9062375" cy="4172553"/>
        </p:xfrm>
        <a:graphic>
          <a:graphicData uri="http://schemas.openxmlformats.org/drawingml/2006/table">
            <a:tbl>
              <a:tblPr firstRow="1" bandRow="1">
                <a:tableStyleId>{5940675A-B579-460E-94D1-54222C63F5DA}</a:tableStyleId>
              </a:tblPr>
              <a:tblGrid>
                <a:gridCol w="1576702">
                  <a:extLst>
                    <a:ext uri="{9D8B030D-6E8A-4147-A177-3AD203B41FA5}">
                      <a16:colId xmlns:a16="http://schemas.microsoft.com/office/drawing/2014/main" val="20000"/>
                    </a:ext>
                  </a:extLst>
                </a:gridCol>
                <a:gridCol w="3583414">
                  <a:extLst>
                    <a:ext uri="{9D8B030D-6E8A-4147-A177-3AD203B41FA5}">
                      <a16:colId xmlns:a16="http://schemas.microsoft.com/office/drawing/2014/main" val="20001"/>
                    </a:ext>
                  </a:extLst>
                </a:gridCol>
                <a:gridCol w="3902259">
                  <a:extLst>
                    <a:ext uri="{9D8B030D-6E8A-4147-A177-3AD203B41FA5}">
                      <a16:colId xmlns:a16="http://schemas.microsoft.com/office/drawing/2014/main" val="20002"/>
                    </a:ext>
                  </a:extLst>
                </a:gridCol>
              </a:tblGrid>
              <a:tr h="354401">
                <a:tc>
                  <a:txBody>
                    <a:bodyPr/>
                    <a:lstStyle/>
                    <a:p>
                      <a:pPr algn="ctr"/>
                      <a:r>
                        <a:rPr lang="en-US" sz="2000" b="1" dirty="0" smtClean="0">
                          <a:solidFill>
                            <a:srgbClr val="0000FF"/>
                          </a:solidFill>
                          <a:latin typeface="Arial" panose="020B0604020202020204" pitchFamily="34" charset="0"/>
                          <a:cs typeface="Arial" panose="020B0604020202020204" pitchFamily="34" charset="0"/>
                        </a:rPr>
                        <a:t>SỰ CỐ</a:t>
                      </a:r>
                      <a:endParaRPr lang="en-US" sz="2000" b="1" dirty="0">
                        <a:solidFill>
                          <a:srgbClr val="0000FF"/>
                        </a:solidFill>
                        <a:latin typeface="Arial" panose="020B0604020202020204" pitchFamily="34" charset="0"/>
                        <a:cs typeface="Arial" panose="020B0604020202020204" pitchFamily="34" charset="0"/>
                      </a:endParaRPr>
                    </a:p>
                  </a:txBody>
                  <a:tcPr>
                    <a:solidFill>
                      <a:srgbClr val="FFFF00"/>
                    </a:solidFill>
                  </a:tcPr>
                </a:tc>
                <a:tc>
                  <a:txBody>
                    <a:bodyPr/>
                    <a:lstStyle/>
                    <a:p>
                      <a:pPr algn="ctr"/>
                      <a:r>
                        <a:rPr lang="en-US" sz="2000" b="1" dirty="0" smtClean="0">
                          <a:solidFill>
                            <a:srgbClr val="0000FF"/>
                          </a:solidFill>
                          <a:latin typeface="Arial" pitchFamily="34" charset="0"/>
                          <a:cs typeface="Arial" pitchFamily="34" charset="0"/>
                        </a:rPr>
                        <a:t>NGUYÊN</a:t>
                      </a:r>
                      <a:r>
                        <a:rPr lang="en-US" sz="2000" b="1" baseline="0" dirty="0" smtClean="0">
                          <a:solidFill>
                            <a:srgbClr val="0000FF"/>
                          </a:solidFill>
                          <a:latin typeface="Arial" pitchFamily="34" charset="0"/>
                          <a:cs typeface="Arial" pitchFamily="34" charset="0"/>
                        </a:rPr>
                        <a:t> NHÂN</a:t>
                      </a:r>
                      <a:endParaRPr lang="en-US" sz="2000" b="1" dirty="0">
                        <a:solidFill>
                          <a:srgbClr val="0000FF"/>
                        </a:solidFill>
                        <a:latin typeface="Arial" pitchFamily="34" charset="0"/>
                        <a:cs typeface="Arial" pitchFamily="34" charset="0"/>
                      </a:endParaRPr>
                    </a:p>
                  </a:txBody>
                  <a:tcPr>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000FF"/>
                          </a:solidFill>
                          <a:latin typeface="Arial" pitchFamily="34" charset="0"/>
                          <a:cs typeface="Arial" pitchFamily="34" charset="0"/>
                        </a:rPr>
                        <a:t>DỰ</a:t>
                      </a:r>
                      <a:r>
                        <a:rPr lang="en-US" sz="2000" b="1" baseline="0" dirty="0" smtClean="0">
                          <a:solidFill>
                            <a:srgbClr val="0000FF"/>
                          </a:solidFill>
                          <a:latin typeface="Arial" pitchFamily="34" charset="0"/>
                          <a:cs typeface="Arial" pitchFamily="34" charset="0"/>
                        </a:rPr>
                        <a:t> PHÒNG</a:t>
                      </a:r>
                      <a:endParaRPr lang="en-US" sz="2000" b="1" dirty="0" smtClean="0">
                        <a:solidFill>
                          <a:srgbClr val="0000FF"/>
                        </a:solidFill>
                        <a:latin typeface="Arial" pitchFamily="34" charset="0"/>
                        <a:cs typeface="Arial" pitchFamily="34" charset="0"/>
                      </a:endParaRPr>
                    </a:p>
                  </a:txBody>
                  <a:tcPr/>
                </a:tc>
                <a:extLst>
                  <a:ext uri="{0D108BD9-81ED-4DB2-BD59-A6C34878D82A}">
                    <a16:rowId xmlns:a16="http://schemas.microsoft.com/office/drawing/2014/main" val="10000"/>
                  </a:ext>
                </a:extLst>
              </a:tr>
              <a:tr h="1744744">
                <a:tc>
                  <a:txBody>
                    <a:bodyPr/>
                    <a:lstStyle/>
                    <a:p>
                      <a:pPr algn="just">
                        <a:spcAft>
                          <a:spcPts val="0"/>
                        </a:spcAft>
                      </a:pPr>
                      <a:r>
                        <a:rPr lang="en-US" dirty="0" err="1">
                          <a:latin typeface="Arial" panose="020B0604020202020204" pitchFamily="34" charset="0"/>
                          <a:cs typeface="Arial" panose="020B0604020202020204" pitchFamily="34" charset="0"/>
                        </a:rPr>
                        <a:t>Nhiễu</a:t>
                      </a:r>
                      <a:endParaRPr lang="en-US" dirty="0">
                        <a:latin typeface="Arial" panose="020B0604020202020204" pitchFamily="34" charset="0"/>
                        <a:cs typeface="Arial" panose="020B0604020202020204" pitchFamily="34" charset="0"/>
                      </a:endParaRPr>
                    </a:p>
                  </a:txBody>
                  <a:tcPr marL="68580" marR="68580" marT="0" marB="0">
                    <a:solidFill>
                      <a:srgbClr val="FFFF00"/>
                    </a:solidFill>
                  </a:tcPr>
                </a:tc>
                <a:tc>
                  <a:txBody>
                    <a:bodyPr/>
                    <a:lstStyle/>
                    <a:p>
                      <a:pPr marL="342900" lvl="0" indent="-342900" algn="just">
                        <a:spcAft>
                          <a:spcPts val="0"/>
                        </a:spcAft>
                        <a:buFont typeface="Times New Roman" panose="02020603050405020304" pitchFamily="18" charset="0"/>
                        <a:buChar char="-"/>
                      </a:pPr>
                      <a:r>
                        <a:rPr lang="en-US" sz="1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Tiếp</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xúc</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kém</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Times New Roman" panose="02020603050405020304" pitchFamily="18" charset="0"/>
                        <a:buChar char="-"/>
                      </a:pPr>
                      <a:r>
                        <a:rPr lang="en-US" sz="1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Không</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cắm</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chống</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nhiễu</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Times New Roman" panose="02020603050405020304" pitchFamily="18" charset="0"/>
                        <a:buChar char="-"/>
                      </a:pPr>
                      <a:r>
                        <a:rPr lang="en-US" sz="1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Cơ</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thể</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người</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bệnh</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tiếp</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xúc</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vào</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dụng</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cụ</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kim</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60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loại</a:t>
                      </a:r>
                      <a:r>
                        <a:rPr lang="en-US" sz="16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60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xung</a:t>
                      </a:r>
                      <a:r>
                        <a:rPr lang="en-US" sz="16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60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quanh</a:t>
                      </a:r>
                      <a:r>
                        <a:rPr lang="en-US" sz="16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Times New Roman" panose="02020603050405020304" pitchFamily="18" charset="0"/>
                        <a:buChar char="-"/>
                      </a:pPr>
                      <a:r>
                        <a:rPr lang="en-US" sz="1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Không</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tháo</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60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trang</a:t>
                      </a:r>
                      <a:r>
                        <a:rPr lang="en-US" sz="1600" baseline="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600" baseline="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sức</a:t>
                      </a:r>
                      <a:r>
                        <a:rPr lang="en-US" sz="1600" baseline="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60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kim</a:t>
                      </a:r>
                      <a:r>
                        <a:rPr lang="en-US" sz="16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60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loại</a:t>
                      </a:r>
                      <a:r>
                        <a:rPr lang="en-US" sz="16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1600" baseline="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600" baseline="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điện</a:t>
                      </a:r>
                      <a:r>
                        <a:rPr lang="en-US" sz="1600" baseline="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600" baseline="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thoại</a:t>
                      </a:r>
                      <a:r>
                        <a:rPr lang="en-US" sz="16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trên</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người</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bệnh</a:t>
                      </a:r>
                      <a:r>
                        <a:rPr lang="en-US" sz="16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t>
                      </a:r>
                    </a:p>
                    <a:p>
                      <a:pPr marL="342900" lvl="0" indent="-342900" algn="just">
                        <a:spcAft>
                          <a:spcPts val="0"/>
                        </a:spcAft>
                        <a:buFont typeface="Times New Roman" panose="02020603050405020304" pitchFamily="18" charset="0"/>
                        <a:buChar char="-"/>
                      </a:pPr>
                      <a:r>
                        <a:rPr lang="en-US" sz="160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Trên</a:t>
                      </a:r>
                      <a:r>
                        <a:rPr lang="en-US" sz="1600" baseline="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NB </a:t>
                      </a:r>
                      <a:r>
                        <a:rPr lang="en-US" sz="1600" baseline="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có</a:t>
                      </a:r>
                      <a:r>
                        <a:rPr lang="en-US" sz="1600" baseline="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600" baseline="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en-US" sz="1600" baseline="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600" baseline="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loại</a:t>
                      </a:r>
                      <a:r>
                        <a:rPr lang="en-US" sz="1600" baseline="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600" baseline="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thiết</a:t>
                      </a:r>
                      <a:r>
                        <a:rPr lang="en-US" sz="1600" baseline="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600" baseline="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bị</a:t>
                      </a:r>
                      <a:r>
                        <a:rPr lang="en-US" sz="1600" baseline="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600" baseline="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gây</a:t>
                      </a:r>
                      <a:r>
                        <a:rPr lang="en-US" sz="1600" baseline="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600" baseline="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nhiễu</a:t>
                      </a:r>
                      <a:r>
                        <a:rPr lang="en-US" sz="1600" baseline="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600" baseline="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máy</a:t>
                      </a:r>
                      <a:r>
                        <a:rPr lang="en-US" sz="1600" baseline="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600" baseline="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tạo</a:t>
                      </a:r>
                      <a:r>
                        <a:rPr lang="en-US" sz="1600" baseline="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600" baseline="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nhịp</a:t>
                      </a:r>
                      <a:r>
                        <a:rPr lang="en-US" sz="1600" baseline="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monitor</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6">
                        <a:lumMod val="40000"/>
                        <a:lumOff val="60000"/>
                      </a:schemeClr>
                    </a:solidFill>
                  </a:tcPr>
                </a:tc>
                <a:tc>
                  <a:txBody>
                    <a:bodyPr/>
                    <a:lstStyle/>
                    <a:p>
                      <a:pPr marL="342900" lvl="0" indent="-342900">
                        <a:spcAft>
                          <a:spcPts val="0"/>
                        </a:spcAft>
                        <a:buFont typeface="Arial" panose="020B0604020202020204" pitchFamily="34" charset="0"/>
                        <a:buChar char="•"/>
                      </a:pPr>
                      <a:r>
                        <a:rPr lang="en-US" sz="1600" dirty="0" err="1">
                          <a:effectLst/>
                          <a:latin typeface="Arial" panose="020B0604020202020204" pitchFamily="34" charset="0"/>
                          <a:ea typeface="Calibri" panose="020F0502020204030204" pitchFamily="34" charset="0"/>
                          <a:cs typeface="Arial" panose="020B0604020202020204" pitchFamily="34" charset="0"/>
                        </a:rPr>
                        <a:t>Bật</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err="1">
                          <a:effectLst/>
                          <a:latin typeface="Arial" panose="020B0604020202020204" pitchFamily="34" charset="0"/>
                          <a:ea typeface="Calibri" panose="020F0502020204030204" pitchFamily="34" charset="0"/>
                          <a:cs typeface="Arial" panose="020B0604020202020204" pitchFamily="34" charset="0"/>
                        </a:rPr>
                        <a:t>chế</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err="1">
                          <a:effectLst/>
                          <a:latin typeface="Arial" panose="020B0604020202020204" pitchFamily="34" charset="0"/>
                          <a:ea typeface="Calibri" panose="020F0502020204030204" pitchFamily="34" charset="0"/>
                          <a:cs typeface="Arial" panose="020B0604020202020204" pitchFamily="34" charset="0"/>
                        </a:rPr>
                        <a:t>độ</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err="1">
                          <a:effectLst/>
                          <a:latin typeface="Arial" panose="020B0604020202020204" pitchFamily="34" charset="0"/>
                          <a:ea typeface="Calibri" panose="020F0502020204030204" pitchFamily="34" charset="0"/>
                          <a:cs typeface="Arial" panose="020B0604020202020204" pitchFamily="34" charset="0"/>
                        </a:rPr>
                        <a:t>chống</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err="1">
                          <a:effectLst/>
                          <a:latin typeface="Arial" panose="020B0604020202020204" pitchFamily="34" charset="0"/>
                          <a:ea typeface="Calibri" panose="020F0502020204030204" pitchFamily="34" charset="0"/>
                          <a:cs typeface="Arial" panose="020B0604020202020204" pitchFamily="34" charset="0"/>
                        </a:rPr>
                        <a:t>nhiễu</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err="1">
                          <a:effectLst/>
                          <a:latin typeface="Arial" panose="020B0604020202020204" pitchFamily="34" charset="0"/>
                          <a:ea typeface="Calibri" panose="020F0502020204030204" pitchFamily="34" charset="0"/>
                          <a:cs typeface="Arial" panose="020B0604020202020204" pitchFamily="34" charset="0"/>
                        </a:rPr>
                        <a:t>trước</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err="1">
                          <a:effectLst/>
                          <a:latin typeface="Arial" panose="020B0604020202020204" pitchFamily="34" charset="0"/>
                          <a:ea typeface="Calibri" panose="020F0502020204030204" pitchFamily="34" charset="0"/>
                          <a:cs typeface="Arial" panose="020B0604020202020204" pitchFamily="34" charset="0"/>
                        </a:rPr>
                        <a:t>khi</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err="1">
                          <a:effectLst/>
                          <a:latin typeface="Arial" panose="020B0604020202020204" pitchFamily="34" charset="0"/>
                          <a:ea typeface="Calibri" panose="020F0502020204030204" pitchFamily="34" charset="0"/>
                          <a:cs typeface="Arial" panose="020B0604020202020204" pitchFamily="34" charset="0"/>
                        </a:rPr>
                        <a:t>ghi</a:t>
                      </a:r>
                      <a:r>
                        <a:rPr lang="en-US" sz="1600" dirty="0">
                          <a:effectLst/>
                          <a:latin typeface="Arial" panose="020B0604020202020204" pitchFamily="34" charset="0"/>
                          <a:ea typeface="Calibri" panose="020F0502020204030204" pitchFamily="34" charset="0"/>
                          <a:cs typeface="Arial" panose="020B0604020202020204" pitchFamily="34" charset="0"/>
                        </a:rPr>
                        <a:t>.</a:t>
                      </a:r>
                    </a:p>
                    <a:p>
                      <a:pPr marL="342900" lvl="0" indent="-342900">
                        <a:spcAft>
                          <a:spcPts val="0"/>
                        </a:spcAft>
                        <a:buFont typeface="Arial" panose="020B0604020202020204" pitchFamily="34" charset="0"/>
                        <a:buChar char="•"/>
                      </a:pPr>
                      <a:r>
                        <a:rPr lang="en-US" sz="1600" dirty="0" err="1">
                          <a:effectLst/>
                          <a:latin typeface="Arial" panose="020B0604020202020204" pitchFamily="34" charset="0"/>
                          <a:ea typeface="Calibri" panose="020F0502020204030204" pitchFamily="34" charset="0"/>
                          <a:cs typeface="Arial" panose="020B0604020202020204" pitchFamily="34" charset="0"/>
                        </a:rPr>
                        <a:t>Bôi</a:t>
                      </a:r>
                      <a:r>
                        <a:rPr lang="en-US" sz="1600" dirty="0">
                          <a:effectLst/>
                          <a:latin typeface="Arial" panose="020B0604020202020204" pitchFamily="34" charset="0"/>
                          <a:ea typeface="Calibri" panose="020F0502020204030204" pitchFamily="34" charset="0"/>
                          <a:cs typeface="Arial" panose="020B0604020202020204" pitchFamily="34" charset="0"/>
                        </a:rPr>
                        <a:t> gel, </a:t>
                      </a:r>
                      <a:r>
                        <a:rPr lang="en-US" sz="1600" dirty="0" err="1">
                          <a:effectLst/>
                          <a:latin typeface="Arial" panose="020B0604020202020204" pitchFamily="34" charset="0"/>
                          <a:ea typeface="Calibri" panose="020F0502020204030204" pitchFamily="34" charset="0"/>
                          <a:cs typeface="Arial" panose="020B0604020202020204" pitchFamily="34" charset="0"/>
                        </a:rPr>
                        <a:t>nước</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err="1">
                          <a:effectLst/>
                          <a:latin typeface="Arial" panose="020B0604020202020204" pitchFamily="34" charset="0"/>
                          <a:ea typeface="Calibri" panose="020F0502020204030204" pitchFamily="34" charset="0"/>
                          <a:cs typeface="Arial" panose="020B0604020202020204" pitchFamily="34" charset="0"/>
                        </a:rPr>
                        <a:t>muối</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err="1">
                          <a:effectLst/>
                          <a:latin typeface="Arial" panose="020B0604020202020204" pitchFamily="34" charset="0"/>
                          <a:ea typeface="Calibri" panose="020F0502020204030204" pitchFamily="34" charset="0"/>
                          <a:cs typeface="Arial" panose="020B0604020202020204" pitchFamily="34" charset="0"/>
                        </a:rPr>
                        <a:t>hoặc</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err="1">
                          <a:effectLst/>
                          <a:latin typeface="Arial" panose="020B0604020202020204" pitchFamily="34" charset="0"/>
                          <a:ea typeface="Calibri" panose="020F0502020204030204" pitchFamily="34" charset="0"/>
                          <a:cs typeface="Arial" panose="020B0604020202020204" pitchFamily="34" charset="0"/>
                        </a:rPr>
                        <a:t>cồn</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err="1">
                          <a:effectLst/>
                          <a:latin typeface="Arial" panose="020B0604020202020204" pitchFamily="34" charset="0"/>
                          <a:ea typeface="Calibri" panose="020F0502020204030204" pitchFamily="34" charset="0"/>
                          <a:cs typeface="Arial" panose="020B0604020202020204" pitchFamily="34" charset="0"/>
                        </a:rPr>
                        <a:t>vào</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err="1" smtClean="0">
                          <a:effectLst/>
                          <a:latin typeface="Arial" panose="020B0604020202020204" pitchFamily="34" charset="0"/>
                          <a:ea typeface="Calibri" panose="020F0502020204030204" pitchFamily="34" charset="0"/>
                          <a:cs typeface="Arial" panose="020B0604020202020204" pitchFamily="34" charset="0"/>
                        </a:rPr>
                        <a:t>vị</a:t>
                      </a:r>
                      <a:r>
                        <a:rPr lang="en-US" sz="1600" dirty="0" smtClean="0">
                          <a:effectLst/>
                          <a:latin typeface="Arial" panose="020B0604020202020204" pitchFamily="34" charset="0"/>
                          <a:ea typeface="Calibri" panose="020F0502020204030204" pitchFamily="34" charset="0"/>
                          <a:cs typeface="Arial" panose="020B0604020202020204" pitchFamily="34" charset="0"/>
                        </a:rPr>
                        <a:t> </a:t>
                      </a:r>
                      <a:r>
                        <a:rPr lang="en-US" sz="1600" dirty="0" err="1">
                          <a:effectLst/>
                          <a:latin typeface="Arial" panose="020B0604020202020204" pitchFamily="34" charset="0"/>
                          <a:ea typeface="Calibri" panose="020F0502020204030204" pitchFamily="34" charset="0"/>
                          <a:cs typeface="Arial" panose="020B0604020202020204" pitchFamily="34" charset="0"/>
                        </a:rPr>
                        <a:t>trí</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err="1">
                          <a:effectLst/>
                          <a:latin typeface="Arial" panose="020B0604020202020204" pitchFamily="34" charset="0"/>
                          <a:ea typeface="Calibri" panose="020F0502020204030204" pitchFamily="34" charset="0"/>
                          <a:cs typeface="Arial" panose="020B0604020202020204" pitchFamily="34" charset="0"/>
                        </a:rPr>
                        <a:t>đặt</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err="1">
                          <a:effectLst/>
                          <a:latin typeface="Arial" panose="020B0604020202020204" pitchFamily="34" charset="0"/>
                          <a:ea typeface="Calibri" panose="020F0502020204030204" pitchFamily="34" charset="0"/>
                          <a:cs typeface="Arial" panose="020B0604020202020204" pitchFamily="34" charset="0"/>
                        </a:rPr>
                        <a:t>điện</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err="1">
                          <a:effectLst/>
                          <a:latin typeface="Arial" panose="020B0604020202020204" pitchFamily="34" charset="0"/>
                          <a:ea typeface="Calibri" panose="020F0502020204030204" pitchFamily="34" charset="0"/>
                          <a:cs typeface="Arial" panose="020B0604020202020204" pitchFamily="34" charset="0"/>
                        </a:rPr>
                        <a:t>cực</a:t>
                      </a:r>
                      <a:r>
                        <a:rPr lang="en-US" sz="1600" dirty="0">
                          <a:effectLst/>
                          <a:latin typeface="Arial" panose="020B0604020202020204" pitchFamily="34" charset="0"/>
                          <a:ea typeface="Calibri" panose="020F0502020204030204" pitchFamily="34" charset="0"/>
                          <a:cs typeface="Arial" panose="020B0604020202020204" pitchFamily="34" charset="0"/>
                        </a:rPr>
                        <a:t>.</a:t>
                      </a:r>
                    </a:p>
                    <a:p>
                      <a:pPr marL="342900" lvl="0" indent="-342900">
                        <a:spcAft>
                          <a:spcPts val="0"/>
                        </a:spcAft>
                        <a:buFont typeface="Arial" panose="020B0604020202020204" pitchFamily="34" charset="0"/>
                        <a:buChar char="•"/>
                      </a:pPr>
                      <a:r>
                        <a:rPr lang="en-US" sz="1600" dirty="0" err="1" smtClean="0">
                          <a:effectLst/>
                          <a:latin typeface="Arial" panose="020B0604020202020204" pitchFamily="34" charset="0"/>
                          <a:ea typeface="Calibri" panose="020F0502020204030204" pitchFamily="34" charset="0"/>
                          <a:cs typeface="Arial" panose="020B0604020202020204" pitchFamily="34" charset="0"/>
                        </a:rPr>
                        <a:t>Không</a:t>
                      </a:r>
                      <a:r>
                        <a:rPr lang="en-US" sz="1600" dirty="0" smtClean="0">
                          <a:effectLst/>
                          <a:latin typeface="Arial" panose="020B0604020202020204" pitchFamily="34" charset="0"/>
                          <a:ea typeface="Calibri" panose="020F0502020204030204" pitchFamily="34" charset="0"/>
                          <a:cs typeface="Arial" panose="020B0604020202020204" pitchFamily="34" charset="0"/>
                        </a:rPr>
                        <a:t> </a:t>
                      </a:r>
                      <a:r>
                        <a:rPr lang="en-US" sz="1600" dirty="0" err="1">
                          <a:effectLst/>
                          <a:latin typeface="Arial" panose="020B0604020202020204" pitchFamily="34" charset="0"/>
                          <a:ea typeface="Calibri" panose="020F0502020204030204" pitchFamily="34" charset="0"/>
                          <a:cs typeface="Arial" panose="020B0604020202020204" pitchFamily="34" charset="0"/>
                        </a:rPr>
                        <a:t>để</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err="1">
                          <a:effectLst/>
                          <a:latin typeface="Arial" panose="020B0604020202020204" pitchFamily="34" charset="0"/>
                          <a:ea typeface="Calibri" panose="020F0502020204030204" pitchFamily="34" charset="0"/>
                          <a:cs typeface="Arial" panose="020B0604020202020204" pitchFamily="34" charset="0"/>
                        </a:rPr>
                        <a:t>cho</a:t>
                      </a:r>
                      <a:r>
                        <a:rPr lang="en-US" sz="1600" dirty="0">
                          <a:effectLst/>
                          <a:latin typeface="Arial" panose="020B0604020202020204" pitchFamily="34" charset="0"/>
                          <a:ea typeface="Calibri" panose="020F0502020204030204" pitchFamily="34" charset="0"/>
                          <a:cs typeface="Arial" panose="020B0604020202020204" pitchFamily="34" charset="0"/>
                        </a:rPr>
                        <a:t> NB </a:t>
                      </a:r>
                      <a:r>
                        <a:rPr lang="en-US" sz="1600" dirty="0" err="1">
                          <a:effectLst/>
                          <a:latin typeface="Arial" panose="020B0604020202020204" pitchFamily="34" charset="0"/>
                          <a:ea typeface="Calibri" panose="020F0502020204030204" pitchFamily="34" charset="0"/>
                          <a:cs typeface="Arial" panose="020B0604020202020204" pitchFamily="34" charset="0"/>
                        </a:rPr>
                        <a:t>tiếp</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err="1">
                          <a:effectLst/>
                          <a:latin typeface="Arial" panose="020B0604020202020204" pitchFamily="34" charset="0"/>
                          <a:ea typeface="Calibri" panose="020F0502020204030204" pitchFamily="34" charset="0"/>
                          <a:cs typeface="Arial" panose="020B0604020202020204" pitchFamily="34" charset="0"/>
                        </a:rPr>
                        <a:t>xúc</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err="1">
                          <a:effectLst/>
                          <a:latin typeface="Arial" panose="020B0604020202020204" pitchFamily="34" charset="0"/>
                          <a:ea typeface="Calibri" panose="020F0502020204030204" pitchFamily="34" charset="0"/>
                          <a:cs typeface="Arial" panose="020B0604020202020204" pitchFamily="34" charset="0"/>
                        </a:rPr>
                        <a:t>dụng</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err="1">
                          <a:effectLst/>
                          <a:latin typeface="Arial" panose="020B0604020202020204" pitchFamily="34" charset="0"/>
                          <a:ea typeface="Calibri" panose="020F0502020204030204" pitchFamily="34" charset="0"/>
                          <a:cs typeface="Arial" panose="020B0604020202020204" pitchFamily="34" charset="0"/>
                        </a:rPr>
                        <a:t>cụ</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err="1">
                          <a:effectLst/>
                          <a:latin typeface="Arial" panose="020B0604020202020204" pitchFamily="34" charset="0"/>
                          <a:ea typeface="Calibri" panose="020F0502020204030204" pitchFamily="34" charset="0"/>
                          <a:cs typeface="Arial" panose="020B0604020202020204" pitchFamily="34" charset="0"/>
                        </a:rPr>
                        <a:t>kim</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err="1">
                          <a:effectLst/>
                          <a:latin typeface="Arial" panose="020B0604020202020204" pitchFamily="34" charset="0"/>
                          <a:ea typeface="Calibri" panose="020F0502020204030204" pitchFamily="34" charset="0"/>
                          <a:cs typeface="Arial" panose="020B0604020202020204" pitchFamily="34" charset="0"/>
                        </a:rPr>
                        <a:t>loại</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err="1">
                          <a:effectLst/>
                          <a:latin typeface="Arial" panose="020B0604020202020204" pitchFamily="34" charset="0"/>
                          <a:ea typeface="Calibri" panose="020F0502020204030204" pitchFamily="34" charset="0"/>
                          <a:cs typeface="Arial" panose="020B0604020202020204" pitchFamily="34" charset="0"/>
                        </a:rPr>
                        <a:t>thành</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err="1">
                          <a:effectLst/>
                          <a:latin typeface="Arial" panose="020B0604020202020204" pitchFamily="34" charset="0"/>
                          <a:ea typeface="Calibri" panose="020F0502020204030204" pitchFamily="34" charset="0"/>
                          <a:cs typeface="Arial" panose="020B0604020202020204" pitchFamily="34" charset="0"/>
                        </a:rPr>
                        <a:t>giường</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err="1">
                          <a:effectLst/>
                          <a:latin typeface="Arial" panose="020B0604020202020204" pitchFamily="34" charset="0"/>
                          <a:ea typeface="Calibri" panose="020F0502020204030204" pitchFamily="34" charset="0"/>
                          <a:cs typeface="Arial" panose="020B0604020202020204" pitchFamily="34" charset="0"/>
                        </a:rPr>
                        <a:t>thành</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err="1">
                          <a:effectLst/>
                          <a:latin typeface="Arial" panose="020B0604020202020204" pitchFamily="34" charset="0"/>
                          <a:ea typeface="Calibri" panose="020F0502020204030204" pitchFamily="34" charset="0"/>
                          <a:cs typeface="Arial" panose="020B0604020202020204" pitchFamily="34" charset="0"/>
                        </a:rPr>
                        <a:t>cáng</a:t>
                      </a:r>
                      <a:r>
                        <a:rPr lang="en-US" sz="1600" dirty="0">
                          <a:effectLst/>
                          <a:latin typeface="Arial" panose="020B0604020202020204" pitchFamily="34" charset="0"/>
                          <a:ea typeface="Calibri" panose="020F0502020204030204" pitchFamily="34" charset="0"/>
                          <a:cs typeface="Arial" panose="020B0604020202020204" pitchFamily="34" charset="0"/>
                        </a:rPr>
                        <a:t>...</a:t>
                      </a:r>
                    </a:p>
                    <a:p>
                      <a:pPr marL="342900" lvl="0" indent="-342900">
                        <a:spcAft>
                          <a:spcPts val="0"/>
                        </a:spcAft>
                        <a:buFont typeface="Arial" panose="020B0604020202020204" pitchFamily="34" charset="0"/>
                        <a:buChar char="•"/>
                      </a:pPr>
                      <a:r>
                        <a:rPr lang="en-US" sz="1600" dirty="0" err="1">
                          <a:effectLst/>
                          <a:latin typeface="Arial" panose="020B0604020202020204" pitchFamily="34" charset="0"/>
                          <a:ea typeface="Calibri" panose="020F0502020204030204" pitchFamily="34" charset="0"/>
                          <a:cs typeface="Arial" panose="020B0604020202020204" pitchFamily="34" charset="0"/>
                        </a:rPr>
                        <a:t>Tháo</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err="1">
                          <a:effectLst/>
                          <a:latin typeface="Arial" panose="020B0604020202020204" pitchFamily="34" charset="0"/>
                          <a:ea typeface="Calibri" panose="020F0502020204030204" pitchFamily="34" charset="0"/>
                          <a:cs typeface="Arial" panose="020B0604020202020204" pitchFamily="34" charset="0"/>
                        </a:rPr>
                        <a:t>các</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err="1">
                          <a:effectLst/>
                          <a:latin typeface="Arial" panose="020B0604020202020204" pitchFamily="34" charset="0"/>
                          <a:ea typeface="Calibri" panose="020F0502020204030204" pitchFamily="34" charset="0"/>
                          <a:cs typeface="Arial" panose="020B0604020202020204" pitchFamily="34" charset="0"/>
                        </a:rPr>
                        <a:t>đồ</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err="1">
                          <a:effectLst/>
                          <a:latin typeface="Arial" panose="020B0604020202020204" pitchFamily="34" charset="0"/>
                          <a:ea typeface="Calibri" panose="020F0502020204030204" pitchFamily="34" charset="0"/>
                          <a:cs typeface="Arial" panose="020B0604020202020204" pitchFamily="34" charset="0"/>
                        </a:rPr>
                        <a:t>vật</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err="1">
                          <a:effectLst/>
                          <a:latin typeface="Arial" panose="020B0604020202020204" pitchFamily="34" charset="0"/>
                          <a:ea typeface="Calibri" panose="020F0502020204030204" pitchFamily="34" charset="0"/>
                          <a:cs typeface="Arial" panose="020B0604020202020204" pitchFamily="34" charset="0"/>
                        </a:rPr>
                        <a:t>thiết</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err="1">
                          <a:effectLst/>
                          <a:latin typeface="Arial" panose="020B0604020202020204" pitchFamily="34" charset="0"/>
                          <a:ea typeface="Calibri" panose="020F0502020204030204" pitchFamily="34" charset="0"/>
                          <a:cs typeface="Arial" panose="020B0604020202020204" pitchFamily="34" charset="0"/>
                        </a:rPr>
                        <a:t>bị</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err="1">
                          <a:effectLst/>
                          <a:latin typeface="Arial" panose="020B0604020202020204" pitchFamily="34" charset="0"/>
                          <a:ea typeface="Calibri" panose="020F0502020204030204" pitchFamily="34" charset="0"/>
                          <a:cs typeface="Arial" panose="020B0604020202020204" pitchFamily="34" charset="0"/>
                        </a:rPr>
                        <a:t>trên</a:t>
                      </a:r>
                      <a:r>
                        <a:rPr lang="en-US" sz="1600" dirty="0">
                          <a:effectLst/>
                          <a:latin typeface="Arial" panose="020B0604020202020204" pitchFamily="34" charset="0"/>
                          <a:ea typeface="Calibri" panose="020F0502020204030204" pitchFamily="34" charset="0"/>
                          <a:cs typeface="Arial" panose="020B0604020202020204" pitchFamily="34" charset="0"/>
                        </a:rPr>
                        <a:t> NB: monitor, </a:t>
                      </a:r>
                      <a:r>
                        <a:rPr lang="en-US" sz="1600" dirty="0" err="1">
                          <a:effectLst/>
                          <a:latin typeface="Arial" panose="020B0604020202020204" pitchFamily="34" charset="0"/>
                          <a:ea typeface="Calibri" panose="020F0502020204030204" pitchFamily="34" charset="0"/>
                          <a:cs typeface="Arial" panose="020B0604020202020204" pitchFamily="34" charset="0"/>
                        </a:rPr>
                        <a:t>điện</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err="1">
                          <a:effectLst/>
                          <a:latin typeface="Arial" panose="020B0604020202020204" pitchFamily="34" charset="0"/>
                          <a:ea typeface="Calibri" panose="020F0502020204030204" pitchFamily="34" charset="0"/>
                          <a:cs typeface="Arial" panose="020B0604020202020204" pitchFamily="34" charset="0"/>
                        </a:rPr>
                        <a:t>thoại</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err="1" smtClean="0">
                          <a:effectLst/>
                          <a:latin typeface="Arial" panose="020B0604020202020204" pitchFamily="34" charset="0"/>
                          <a:ea typeface="Calibri" panose="020F0502020204030204" pitchFamily="34" charset="0"/>
                          <a:cs typeface="Arial" panose="020B0604020202020204" pitchFamily="34" charset="0"/>
                        </a:rPr>
                        <a:t>trang</a:t>
                      </a:r>
                      <a:r>
                        <a:rPr lang="en-US" sz="1600" dirty="0" smtClean="0">
                          <a:effectLst/>
                          <a:latin typeface="Arial" panose="020B0604020202020204" pitchFamily="34" charset="0"/>
                          <a:ea typeface="Calibri" panose="020F0502020204030204" pitchFamily="34" charset="0"/>
                          <a:cs typeface="Arial" panose="020B0604020202020204" pitchFamily="34" charset="0"/>
                        </a:rPr>
                        <a:t> </a:t>
                      </a:r>
                      <a:r>
                        <a:rPr lang="en-US" sz="1600" dirty="0" err="1" smtClean="0">
                          <a:effectLst/>
                          <a:latin typeface="Arial" panose="020B0604020202020204" pitchFamily="34" charset="0"/>
                          <a:ea typeface="Calibri" panose="020F0502020204030204" pitchFamily="34" charset="0"/>
                          <a:cs typeface="Arial" panose="020B0604020202020204" pitchFamily="34" charset="0"/>
                        </a:rPr>
                        <a:t>sức</a:t>
                      </a:r>
                      <a:r>
                        <a:rPr lang="en-US" sz="1600" baseline="0" dirty="0" smtClean="0">
                          <a:effectLst/>
                          <a:latin typeface="Arial" panose="020B0604020202020204" pitchFamily="34" charset="0"/>
                          <a:ea typeface="Calibri" panose="020F0502020204030204" pitchFamily="34" charset="0"/>
                          <a:cs typeface="Arial" panose="020B0604020202020204" pitchFamily="34" charset="0"/>
                        </a:rPr>
                        <a:t> </a:t>
                      </a:r>
                      <a:r>
                        <a:rPr lang="en-US" sz="1600" dirty="0" err="1" smtClean="0">
                          <a:effectLst/>
                          <a:latin typeface="Arial" panose="020B0604020202020204" pitchFamily="34" charset="0"/>
                          <a:ea typeface="Calibri" panose="020F0502020204030204" pitchFamily="34" charset="0"/>
                          <a:cs typeface="Arial" panose="020B0604020202020204" pitchFamily="34" charset="0"/>
                        </a:rPr>
                        <a:t>kim</a:t>
                      </a:r>
                      <a:r>
                        <a:rPr lang="en-US" sz="1600" dirty="0" smtClean="0">
                          <a:effectLst/>
                          <a:latin typeface="Arial" panose="020B0604020202020204" pitchFamily="34" charset="0"/>
                          <a:ea typeface="Calibri" panose="020F0502020204030204" pitchFamily="34" charset="0"/>
                          <a:cs typeface="Arial" panose="020B0604020202020204" pitchFamily="34" charset="0"/>
                        </a:rPr>
                        <a:t> </a:t>
                      </a:r>
                      <a:r>
                        <a:rPr lang="en-US" sz="1600" dirty="0" err="1">
                          <a:effectLst/>
                          <a:latin typeface="Arial" panose="020B0604020202020204" pitchFamily="34" charset="0"/>
                          <a:ea typeface="Calibri" panose="020F0502020204030204" pitchFamily="34" charset="0"/>
                          <a:cs typeface="Arial" panose="020B0604020202020204" pitchFamily="34" charset="0"/>
                        </a:rPr>
                        <a:t>loại</a:t>
                      </a:r>
                      <a:r>
                        <a:rPr lang="en-US" sz="1600" dirty="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tc>
                <a:extLst>
                  <a:ext uri="{0D108BD9-81ED-4DB2-BD59-A6C34878D82A}">
                    <a16:rowId xmlns:a16="http://schemas.microsoft.com/office/drawing/2014/main" val="10001"/>
                  </a:ext>
                </a:extLst>
              </a:tr>
              <a:tr h="1002633">
                <a:tc>
                  <a:txBody>
                    <a:bodyPr/>
                    <a:lstStyle/>
                    <a:p>
                      <a:pPr algn="just">
                        <a:spcAft>
                          <a:spcPts val="0"/>
                        </a:spcAft>
                      </a:pPr>
                      <a:r>
                        <a:rPr lang="en-US" dirty="0" err="1">
                          <a:latin typeface="Arial" panose="020B0604020202020204" pitchFamily="34" charset="0"/>
                          <a:cs typeface="Arial" panose="020B0604020202020204" pitchFamily="34" charset="0"/>
                        </a:rPr>
                        <a:t>Thiếu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chuyển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đạo</a:t>
                      </a:r>
                      <a:endParaRPr lang="en-US" dirty="0">
                        <a:latin typeface="Arial" panose="020B0604020202020204" pitchFamily="34" charset="0"/>
                        <a:cs typeface="Arial" panose="020B0604020202020204" pitchFamily="34" charset="0"/>
                      </a:endParaRPr>
                    </a:p>
                  </a:txBody>
                  <a:tcPr marL="68580" marR="68580" marT="0" marB="0">
                    <a:solidFill>
                      <a:srgbClr val="FFFF00"/>
                    </a:solidFill>
                  </a:tcPr>
                </a:tc>
                <a:tc>
                  <a:txBody>
                    <a:bodyPr/>
                    <a:lstStyle/>
                    <a:p>
                      <a:pPr marL="285750" indent="-285750" algn="just">
                        <a:spcAft>
                          <a:spcPts val="0"/>
                        </a:spcAft>
                        <a:buFont typeface="Symbol" panose="05050102010706020507" pitchFamily="18" charset="2"/>
                        <a:buChar char=""/>
                      </a:pPr>
                      <a:r>
                        <a:rPr lang="en-US" sz="1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Tuột</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điện</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cực</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p>
                      <a:pPr marL="285750" indent="-285750" algn="just">
                        <a:spcAft>
                          <a:spcPts val="0"/>
                        </a:spcAft>
                        <a:buFont typeface="Symbol" panose="05050102010706020507" pitchFamily="18" charset="2"/>
                        <a:buChar char=""/>
                      </a:pPr>
                      <a:r>
                        <a:rPr lang="en-US" sz="1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Dây</a:t>
                      </a:r>
                      <a:r>
                        <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cáp</a:t>
                      </a:r>
                      <a:r>
                        <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chuyển</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đạo</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đứt</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40000"/>
                        <a:lumOff val="60000"/>
                      </a:schemeClr>
                    </a:solidFill>
                  </a:tcPr>
                </a:tc>
                <a:tc>
                  <a:txBody>
                    <a:bodyPr/>
                    <a:lstStyle/>
                    <a:p>
                      <a:pPr marL="285750" indent="-285750">
                        <a:spcAft>
                          <a:spcPts val="0"/>
                        </a:spcAft>
                        <a:buFont typeface="Arial" panose="020B0604020202020204" pitchFamily="34" charset="0"/>
                        <a:buChar char="•"/>
                      </a:pPr>
                      <a:r>
                        <a:rPr lang="en-US" sz="1600" spc="-30" dirty="0" err="1">
                          <a:effectLst/>
                          <a:latin typeface="Arial" panose="020B0604020202020204" pitchFamily="34" charset="0"/>
                          <a:ea typeface="Times New Roman" panose="02020603050405020304" pitchFamily="18" charset="0"/>
                          <a:cs typeface="Arial" panose="020B0604020202020204" pitchFamily="34" charset="0"/>
                        </a:rPr>
                        <a:t>Kẹp</a:t>
                      </a:r>
                      <a:r>
                        <a:rPr lang="en-US" sz="1600" spc="-30" dirty="0">
                          <a:effectLst/>
                          <a:latin typeface="Arial" panose="020B0604020202020204" pitchFamily="34" charset="0"/>
                          <a:ea typeface="Times New Roman" panose="02020603050405020304" pitchFamily="18" charset="0"/>
                          <a:cs typeface="Arial" panose="020B0604020202020204" pitchFamily="34" charset="0"/>
                        </a:rPr>
                        <a:t> </a:t>
                      </a:r>
                      <a:r>
                        <a:rPr lang="en-US" sz="1600" spc="-30" dirty="0" err="1">
                          <a:effectLst/>
                          <a:latin typeface="Arial" panose="020B0604020202020204" pitchFamily="34" charset="0"/>
                          <a:ea typeface="Times New Roman" panose="02020603050405020304" pitchFamily="18" charset="0"/>
                          <a:cs typeface="Arial" panose="020B0604020202020204" pitchFamily="34" charset="0"/>
                        </a:rPr>
                        <a:t>lại</a:t>
                      </a:r>
                      <a:r>
                        <a:rPr lang="en-US" sz="1600" spc="-30" dirty="0">
                          <a:effectLst/>
                          <a:latin typeface="Arial" panose="020B0604020202020204" pitchFamily="34" charset="0"/>
                          <a:ea typeface="Times New Roman" panose="02020603050405020304" pitchFamily="18" charset="0"/>
                          <a:cs typeface="Arial" panose="020B0604020202020204" pitchFamily="34" charset="0"/>
                        </a:rPr>
                        <a:t> </a:t>
                      </a:r>
                      <a:r>
                        <a:rPr lang="en-US" sz="1600" spc="-30" dirty="0" err="1">
                          <a:effectLst/>
                          <a:latin typeface="Arial" panose="020B0604020202020204" pitchFamily="34" charset="0"/>
                          <a:ea typeface="Times New Roman" panose="02020603050405020304" pitchFamily="18" charset="0"/>
                          <a:cs typeface="Arial" panose="020B0604020202020204" pitchFamily="34" charset="0"/>
                        </a:rPr>
                        <a:t>các</a:t>
                      </a:r>
                      <a:r>
                        <a:rPr lang="en-US" sz="1600" spc="-30" dirty="0">
                          <a:effectLst/>
                          <a:latin typeface="Arial" panose="020B0604020202020204" pitchFamily="34" charset="0"/>
                          <a:ea typeface="Times New Roman" panose="02020603050405020304" pitchFamily="18" charset="0"/>
                          <a:cs typeface="Arial" panose="020B0604020202020204" pitchFamily="34" charset="0"/>
                        </a:rPr>
                        <a:t> </a:t>
                      </a:r>
                      <a:r>
                        <a:rPr lang="en-US" sz="1600" spc="-30" dirty="0" err="1">
                          <a:effectLst/>
                          <a:latin typeface="Arial" panose="020B0604020202020204" pitchFamily="34" charset="0"/>
                          <a:ea typeface="Times New Roman" panose="02020603050405020304" pitchFamily="18" charset="0"/>
                          <a:cs typeface="Arial" panose="020B0604020202020204" pitchFamily="34" charset="0"/>
                        </a:rPr>
                        <a:t>điện</a:t>
                      </a:r>
                      <a:r>
                        <a:rPr lang="en-US" sz="1600" spc="-30" dirty="0">
                          <a:effectLst/>
                          <a:latin typeface="Arial" panose="020B0604020202020204" pitchFamily="34" charset="0"/>
                          <a:ea typeface="Times New Roman" panose="02020603050405020304" pitchFamily="18" charset="0"/>
                          <a:cs typeface="Arial" panose="020B0604020202020204" pitchFamily="34" charset="0"/>
                        </a:rPr>
                        <a:t> </a:t>
                      </a:r>
                      <a:r>
                        <a:rPr lang="en-US" sz="1600" spc="-30" dirty="0" err="1">
                          <a:effectLst/>
                          <a:latin typeface="Arial" panose="020B0604020202020204" pitchFamily="34" charset="0"/>
                          <a:ea typeface="Times New Roman" panose="02020603050405020304" pitchFamily="18" charset="0"/>
                          <a:cs typeface="Arial" panose="020B0604020202020204" pitchFamily="34" charset="0"/>
                        </a:rPr>
                        <a:t>cực</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p>
                      <a:pPr marL="285750" indent="-285750">
                        <a:spcAft>
                          <a:spcPts val="0"/>
                        </a:spcAft>
                        <a:buFont typeface="Arial" panose="020B0604020202020204" pitchFamily="34" charset="0"/>
                        <a:buChar char="•"/>
                      </a:pPr>
                      <a:r>
                        <a:rPr lang="en-US" sz="1600" spc="-30" dirty="0" err="1">
                          <a:effectLst/>
                          <a:latin typeface="Arial" panose="020B0604020202020204" pitchFamily="34" charset="0"/>
                          <a:ea typeface="Times New Roman" panose="02020603050405020304" pitchFamily="18" charset="0"/>
                          <a:cs typeface="Arial" panose="020B0604020202020204" pitchFamily="34" charset="0"/>
                        </a:rPr>
                        <a:t>Sửa</a:t>
                      </a:r>
                      <a:r>
                        <a:rPr lang="en-US" sz="1600" spc="-30" dirty="0">
                          <a:effectLst/>
                          <a:latin typeface="Arial" panose="020B0604020202020204" pitchFamily="34" charset="0"/>
                          <a:ea typeface="Times New Roman" panose="02020603050405020304" pitchFamily="18" charset="0"/>
                          <a:cs typeface="Arial" panose="020B0604020202020204" pitchFamily="34" charset="0"/>
                        </a:rPr>
                        <a:t> </a:t>
                      </a:r>
                      <a:r>
                        <a:rPr lang="en-US" sz="1600" spc="-30" dirty="0" err="1">
                          <a:effectLst/>
                          <a:latin typeface="Arial" panose="020B0604020202020204" pitchFamily="34" charset="0"/>
                          <a:ea typeface="Times New Roman" panose="02020603050405020304" pitchFamily="18" charset="0"/>
                          <a:cs typeface="Arial" panose="020B0604020202020204" pitchFamily="34" charset="0"/>
                        </a:rPr>
                        <a:t>chữa</a:t>
                      </a:r>
                      <a:r>
                        <a:rPr lang="en-US" sz="1600" spc="-30" dirty="0">
                          <a:effectLst/>
                          <a:latin typeface="Arial" panose="020B0604020202020204" pitchFamily="34" charset="0"/>
                          <a:ea typeface="Times New Roman" panose="02020603050405020304" pitchFamily="18" charset="0"/>
                          <a:cs typeface="Arial" panose="020B0604020202020204" pitchFamily="34" charset="0"/>
                        </a:rPr>
                        <a:t> </a:t>
                      </a:r>
                      <a:r>
                        <a:rPr lang="en-US" sz="1600" spc="-30" dirty="0" err="1">
                          <a:effectLst/>
                          <a:latin typeface="Arial" panose="020B0604020202020204" pitchFamily="34" charset="0"/>
                          <a:ea typeface="Times New Roman" panose="02020603050405020304" pitchFamily="18" charset="0"/>
                          <a:cs typeface="Arial" panose="020B0604020202020204" pitchFamily="34" charset="0"/>
                        </a:rPr>
                        <a:t>lại</a:t>
                      </a:r>
                      <a:r>
                        <a:rPr lang="en-US" sz="1600" spc="-30" dirty="0">
                          <a:effectLst/>
                          <a:latin typeface="Arial" panose="020B0604020202020204" pitchFamily="34" charset="0"/>
                          <a:ea typeface="Times New Roman" panose="02020603050405020304" pitchFamily="18" charset="0"/>
                          <a:cs typeface="Arial" panose="020B0604020202020204" pitchFamily="34" charset="0"/>
                        </a:rPr>
                        <a:t> </a:t>
                      </a:r>
                      <a:r>
                        <a:rPr lang="en-US" sz="1600" spc="-30" dirty="0" err="1">
                          <a:effectLst/>
                          <a:latin typeface="Arial" panose="020B0604020202020204" pitchFamily="34" charset="0"/>
                          <a:ea typeface="Times New Roman" panose="02020603050405020304" pitchFamily="18" charset="0"/>
                          <a:cs typeface="Arial" panose="020B0604020202020204" pitchFamily="34" charset="0"/>
                        </a:rPr>
                        <a:t>các</a:t>
                      </a:r>
                      <a:r>
                        <a:rPr lang="en-US" sz="1600" spc="-30" dirty="0">
                          <a:effectLst/>
                          <a:latin typeface="Arial" panose="020B0604020202020204" pitchFamily="34" charset="0"/>
                          <a:ea typeface="Times New Roman" panose="02020603050405020304" pitchFamily="18" charset="0"/>
                          <a:cs typeface="Arial" panose="020B0604020202020204" pitchFamily="34" charset="0"/>
                        </a:rPr>
                        <a:t> </a:t>
                      </a:r>
                      <a:r>
                        <a:rPr lang="en-US" sz="1600" spc="-30" dirty="0" err="1">
                          <a:effectLst/>
                          <a:latin typeface="Arial" panose="020B0604020202020204" pitchFamily="34" charset="0"/>
                          <a:ea typeface="Times New Roman" panose="02020603050405020304" pitchFamily="18" charset="0"/>
                          <a:cs typeface="Arial" panose="020B0604020202020204" pitchFamily="34" charset="0"/>
                        </a:rPr>
                        <a:t>dây</a:t>
                      </a:r>
                      <a:r>
                        <a:rPr lang="en-US" sz="1600" spc="-30" dirty="0">
                          <a:effectLst/>
                          <a:latin typeface="Arial" panose="020B0604020202020204" pitchFamily="34" charset="0"/>
                          <a:ea typeface="Times New Roman" panose="02020603050405020304" pitchFamily="18" charset="0"/>
                          <a:cs typeface="Arial" panose="020B0604020202020204" pitchFamily="34" charset="0"/>
                        </a:rPr>
                        <a:t> </a:t>
                      </a:r>
                      <a:r>
                        <a:rPr lang="en-US" sz="1600" spc="-30" dirty="0" err="1">
                          <a:effectLst/>
                          <a:latin typeface="Arial" panose="020B0604020202020204" pitchFamily="34" charset="0"/>
                          <a:ea typeface="Times New Roman" panose="02020603050405020304" pitchFamily="18" charset="0"/>
                          <a:cs typeface="Arial" panose="020B0604020202020204" pitchFamily="34" charset="0"/>
                        </a:rPr>
                        <a:t>cáp</a:t>
                      </a:r>
                      <a:r>
                        <a:rPr lang="en-US" sz="1600" spc="-30" dirty="0">
                          <a:effectLst/>
                          <a:latin typeface="Arial" panose="020B0604020202020204" pitchFamily="34" charset="0"/>
                          <a:ea typeface="Times New Roman" panose="02020603050405020304" pitchFamily="18" charset="0"/>
                          <a:cs typeface="Arial" panose="020B0604020202020204" pitchFamily="34" charset="0"/>
                        </a:rPr>
                        <a:t> </a:t>
                      </a:r>
                      <a:r>
                        <a:rPr lang="en-US" sz="1600" spc="-30" dirty="0" err="1">
                          <a:effectLst/>
                          <a:latin typeface="Arial" panose="020B0604020202020204" pitchFamily="34" charset="0"/>
                          <a:ea typeface="Times New Roman" panose="02020603050405020304" pitchFamily="18" charset="0"/>
                          <a:cs typeface="Arial" panose="020B0604020202020204" pitchFamily="34" charset="0"/>
                        </a:rPr>
                        <a:t>chuyển</a:t>
                      </a:r>
                      <a:r>
                        <a:rPr lang="en-US" sz="1600" spc="-30" dirty="0">
                          <a:effectLst/>
                          <a:latin typeface="Arial" panose="020B0604020202020204" pitchFamily="34" charset="0"/>
                          <a:ea typeface="Times New Roman" panose="02020603050405020304" pitchFamily="18" charset="0"/>
                          <a:cs typeface="Arial" panose="020B0604020202020204" pitchFamily="34" charset="0"/>
                        </a:rPr>
                        <a:t> </a:t>
                      </a:r>
                      <a:r>
                        <a:rPr lang="en-US" sz="1600" spc="-30" dirty="0" err="1">
                          <a:effectLst/>
                          <a:latin typeface="Arial" panose="020B0604020202020204" pitchFamily="34" charset="0"/>
                          <a:ea typeface="Times New Roman" panose="02020603050405020304" pitchFamily="18" charset="0"/>
                          <a:cs typeface="Arial" panose="020B0604020202020204" pitchFamily="34" charset="0"/>
                        </a:rPr>
                        <a:t>đạo</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2"/>
                  </a:ext>
                </a:extLst>
              </a:tr>
              <a:tr h="575529">
                <a:tc>
                  <a:txBody>
                    <a:bodyPr/>
                    <a:lstStyle/>
                    <a:p>
                      <a:pPr algn="just">
                        <a:spcAft>
                          <a:spcPts val="0"/>
                        </a:spcAft>
                      </a:pPr>
                      <a:r>
                        <a:rPr lang="vi-VN" dirty="0">
                          <a:latin typeface="Arial" panose="020B0604020202020204" pitchFamily="34" charset="0"/>
                          <a:cs typeface="Arial" panose="020B0604020202020204" pitchFamily="34" charset="0"/>
                        </a:rPr>
                        <a:t>Kết quả </a:t>
                      </a:r>
                      <a:r>
                        <a:rPr lang="vi-VN" dirty="0" smtClean="0">
                          <a:latin typeface="Arial" panose="020B0604020202020204" pitchFamily="34" charset="0"/>
                          <a:cs typeface="Arial" panose="020B0604020202020204" pitchFamily="34" charset="0"/>
                        </a:rPr>
                        <a:t>sai, không</a:t>
                      </a:r>
                      <a:r>
                        <a:rPr lang="vi-VN" baseline="0" dirty="0" smtClean="0">
                          <a:latin typeface="Arial" panose="020B0604020202020204" pitchFamily="34" charset="0"/>
                          <a:cs typeface="Arial" panose="020B0604020202020204" pitchFamily="34" charset="0"/>
                        </a:rPr>
                        <a:t> chính xác</a:t>
                      </a:r>
                      <a:endParaRPr lang="en-US" dirty="0">
                        <a:latin typeface="Arial" panose="020B0604020202020204" pitchFamily="34" charset="0"/>
                        <a:cs typeface="Arial" panose="020B0604020202020204" pitchFamily="34" charset="0"/>
                      </a:endParaRPr>
                    </a:p>
                  </a:txBody>
                  <a:tcPr marL="68580" marR="68580" marT="0" marB="0">
                    <a:solidFill>
                      <a:srgbClr val="FFFF00"/>
                    </a:solidFill>
                  </a:tcPr>
                </a:tc>
                <a:tc>
                  <a:txBody>
                    <a:bodyPr/>
                    <a:lstStyle/>
                    <a:p>
                      <a:pPr marL="285750" indent="-285750" algn="just">
                        <a:spcAft>
                          <a:spcPts val="0"/>
                        </a:spcAft>
                        <a:buFont typeface="Symbol" panose="05050102010706020507" pitchFamily="18" charset="2"/>
                        <a:buChar char=""/>
                      </a:pPr>
                      <a:r>
                        <a:rPr lang="vi-VN"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Đặt nhầm hoặc sai vị trí </a:t>
                      </a:r>
                      <a:r>
                        <a:rPr lang="en-US" sz="16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ghi</a:t>
                      </a:r>
                      <a:r>
                        <a:rPr lang="vi-VN" sz="16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vi-VN"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điện </a:t>
                      </a:r>
                      <a:r>
                        <a:rPr lang="vi-VN" sz="16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tim</a:t>
                      </a:r>
                      <a:r>
                        <a:rPr lang="en-US" sz="16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p>
                    <a:p>
                      <a:pPr marL="285750" indent="-285750" algn="just">
                        <a:spcAft>
                          <a:spcPts val="0"/>
                        </a:spcAft>
                        <a:buFont typeface="Symbol" panose="05050102010706020507" pitchFamily="18" charset="2"/>
                        <a:buChar char=""/>
                      </a:pPr>
                      <a:r>
                        <a:rPr lang="en-US" sz="16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Tim </a:t>
                      </a:r>
                      <a:r>
                        <a:rPr lang="en-US" sz="16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bên</a:t>
                      </a:r>
                      <a:r>
                        <a:rPr lang="en-US" sz="1600" baseline="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baseline="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phải</a:t>
                      </a:r>
                      <a:r>
                        <a:rPr lang="en-US" sz="1600" baseline="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baseline="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tạng</a:t>
                      </a:r>
                      <a:r>
                        <a:rPr lang="en-US" sz="1600" baseline="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baseline="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đảo</a:t>
                      </a:r>
                      <a:r>
                        <a:rPr lang="en-US" sz="1600" baseline="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baseline="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ngược</a:t>
                      </a:r>
                      <a:r>
                        <a:rPr lang="en-US" sz="1600" baseline="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40000"/>
                        <a:lumOff val="60000"/>
                      </a:schemeClr>
                    </a:solidFill>
                  </a:tcPr>
                </a:tc>
                <a:tc>
                  <a:txBody>
                    <a:bodyPr/>
                    <a:lstStyle/>
                    <a:p>
                      <a:pPr marL="285750" indent="-285750" algn="just">
                        <a:spcAft>
                          <a:spcPts val="0"/>
                        </a:spcAft>
                        <a:buFont typeface="Arial" panose="020B0604020202020204" pitchFamily="34" charset="0"/>
                        <a:buChar char="•"/>
                      </a:pPr>
                      <a:r>
                        <a:rPr lang="en-US" sz="1600" dirty="0" err="1">
                          <a:effectLst/>
                          <a:latin typeface="Arial" panose="020B0604020202020204" pitchFamily="34" charset="0"/>
                          <a:ea typeface="Times New Roman" panose="02020603050405020304" pitchFamily="18" charset="0"/>
                          <a:cs typeface="Arial" panose="020B0604020202020204" pitchFamily="34" charset="0"/>
                        </a:rPr>
                        <a:t>Kiểm</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tra</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xác</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định</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đúng</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vị</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trí</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trước</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khi</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ghi</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điện</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smtClean="0">
                          <a:effectLst/>
                          <a:latin typeface="Arial" panose="020B0604020202020204" pitchFamily="34" charset="0"/>
                          <a:ea typeface="Times New Roman" panose="02020603050405020304" pitchFamily="18" charset="0"/>
                          <a:cs typeface="Arial" panose="020B0604020202020204" pitchFamily="34" charset="0"/>
                        </a:rPr>
                        <a:t>tim.</a:t>
                      </a:r>
                      <a:endParaRPr lang="en-US" sz="1600" dirty="0" smtClean="0">
                        <a:effectLst/>
                        <a:latin typeface="Arial" panose="020B0604020202020204" pitchFamily="34" charset="0"/>
                        <a:ea typeface="Times New Roman" panose="02020603050405020304" pitchFamily="18" charset="0"/>
                        <a:cs typeface="Arial" panose="020B0604020202020204" pitchFamily="34" charset="0"/>
                      </a:endParaRPr>
                    </a:p>
                    <a:p>
                      <a:pPr marL="285750" indent="-285750" algn="just">
                        <a:spcAft>
                          <a:spcPts val="0"/>
                        </a:spcAft>
                        <a:buFont typeface="Arial" panose="020B0604020202020204" pitchFamily="34" charset="0"/>
                        <a:buChar char="•"/>
                      </a:pPr>
                      <a:r>
                        <a:rPr lang="en-US" sz="1600" dirty="0" err="1" smtClean="0">
                          <a:effectLst/>
                          <a:latin typeface="Arial" panose="020B0604020202020204" pitchFamily="34" charset="0"/>
                          <a:ea typeface="Times New Roman" panose="02020603050405020304" pitchFamily="18" charset="0"/>
                          <a:cs typeface="Arial" panose="020B0604020202020204" pitchFamily="34" charset="0"/>
                        </a:rPr>
                        <a:t>Hỏi</a:t>
                      </a:r>
                      <a:r>
                        <a:rPr lang="en-US" sz="1600" baseline="0" dirty="0" smtClean="0">
                          <a:effectLst/>
                          <a:latin typeface="Arial" panose="020B0604020202020204" pitchFamily="34" charset="0"/>
                          <a:ea typeface="Times New Roman" panose="02020603050405020304" pitchFamily="18" charset="0"/>
                          <a:cs typeface="Arial" panose="020B0604020202020204" pitchFamily="34" charset="0"/>
                        </a:rPr>
                        <a:t> NB, </a:t>
                      </a:r>
                      <a:r>
                        <a:rPr lang="en-US" sz="1600" baseline="0" dirty="0" err="1" smtClean="0">
                          <a:effectLst/>
                          <a:latin typeface="Arial" panose="020B0604020202020204" pitchFamily="34" charset="0"/>
                          <a:ea typeface="Times New Roman" panose="02020603050405020304" pitchFamily="18" charset="0"/>
                          <a:cs typeface="Arial" panose="020B0604020202020204" pitchFamily="34" charset="0"/>
                        </a:rPr>
                        <a:t>x</a:t>
                      </a:r>
                      <a:r>
                        <a:rPr lang="en-US" sz="1600" dirty="0" err="1" smtClean="0">
                          <a:effectLst/>
                          <a:latin typeface="Arial" panose="020B0604020202020204" pitchFamily="34" charset="0"/>
                          <a:ea typeface="Times New Roman" panose="02020603050405020304" pitchFamily="18" charset="0"/>
                          <a:cs typeface="Arial" panose="020B0604020202020204" pitchFamily="34" charset="0"/>
                        </a:rPr>
                        <a:t>em</a:t>
                      </a:r>
                      <a:r>
                        <a:rPr lang="en-US" sz="16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1600" baseline="0" dirty="0" err="1" smtClean="0">
                          <a:effectLst/>
                          <a:latin typeface="Arial" panose="020B0604020202020204" pitchFamily="34" charset="0"/>
                          <a:ea typeface="Times New Roman" panose="02020603050405020304" pitchFamily="18" charset="0"/>
                          <a:cs typeface="Arial" panose="020B0604020202020204" pitchFamily="34" charset="0"/>
                        </a:rPr>
                        <a:t>hồ</a:t>
                      </a:r>
                      <a:r>
                        <a:rPr lang="en-US" sz="16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1600" baseline="0" dirty="0" err="1" smtClean="0">
                          <a:effectLst/>
                          <a:latin typeface="Arial" panose="020B0604020202020204" pitchFamily="34" charset="0"/>
                          <a:ea typeface="Times New Roman" panose="02020603050405020304" pitchFamily="18" charset="0"/>
                          <a:cs typeface="Arial" panose="020B0604020202020204" pitchFamily="34" charset="0"/>
                        </a:rPr>
                        <a:t>sơ</a:t>
                      </a:r>
                      <a:r>
                        <a:rPr lang="en-US" sz="1600" baseline="0" dirty="0" smtClean="0">
                          <a:effectLst/>
                          <a:latin typeface="Arial" panose="020B0604020202020204" pitchFamily="34" charset="0"/>
                          <a:ea typeface="Times New Roman" panose="02020603050405020304" pitchFamily="18" charset="0"/>
                          <a:cs typeface="Arial" panose="020B0604020202020204" pitchFamily="34" charset="0"/>
                        </a:rPr>
                        <a:t> BA</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74422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EAF65A9-22AB-466A-842E-C5BF9E56D958}" type="slidenum">
              <a:rPr lang="en-US" smtClean="0"/>
              <a:pPr/>
              <a:t>24</a:t>
            </a:fld>
            <a:endParaRPr lang="en-US"/>
          </a:p>
        </p:txBody>
      </p:sp>
      <p:sp>
        <p:nvSpPr>
          <p:cNvPr id="9" name="Rectangle 8"/>
          <p:cNvSpPr/>
          <p:nvPr/>
        </p:nvSpPr>
        <p:spPr>
          <a:xfrm>
            <a:off x="6934200" y="127635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934200" y="234315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086600" y="333375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934200" y="440055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0" y="1"/>
            <a:ext cx="9144000" cy="685799"/>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chemeClr val="bg1"/>
                </a:solidFill>
                <a:latin typeface="Arial" pitchFamily="34" charset="0"/>
                <a:ea typeface="Tahoma" pitchFamily="34" charset="0"/>
                <a:cs typeface="Arial" pitchFamily="34" charset="0"/>
              </a:rPr>
              <a:t>7</a:t>
            </a:r>
            <a:r>
              <a:rPr lang="en-US" sz="3200" b="1" dirty="0" smtClean="0">
                <a:solidFill>
                  <a:schemeClr val="bg1"/>
                </a:solidFill>
                <a:latin typeface="Arial" pitchFamily="34" charset="0"/>
                <a:ea typeface="Tahoma" pitchFamily="34" charset="0"/>
                <a:cs typeface="Arial" pitchFamily="34" charset="0"/>
              </a:rPr>
              <a:t>. LƯU Ý</a:t>
            </a:r>
            <a:endParaRPr lang="en-US" sz="3200" b="1" dirty="0">
              <a:solidFill>
                <a:schemeClr val="bg1"/>
              </a:solidFill>
              <a:latin typeface="Arial" pitchFamily="34" charset="0"/>
              <a:ea typeface="Tahoma" pitchFamily="34" charset="0"/>
              <a:cs typeface="Arial" pitchFamily="34" charset="0"/>
            </a:endParaRPr>
          </a:p>
        </p:txBody>
      </p:sp>
      <p:pic>
        <p:nvPicPr>
          <p:cNvPr id="10" name="Picture 2" descr="C:\Users\VN-Pro\Desktop\Quy chuan Logo Cao Dang y Bach Mai_nho.jpg"/>
          <p:cNvPicPr>
            <a:picLocks noChangeAspect="1" noChangeArrowheads="1"/>
          </p:cNvPicPr>
          <p:nvPr/>
        </p:nvPicPr>
        <p:blipFill>
          <a:blip r:embed="rId2" cstate="print"/>
          <a:srcRect/>
          <a:stretch>
            <a:fillRect/>
          </a:stretch>
        </p:blipFill>
        <p:spPr bwMode="auto">
          <a:xfrm>
            <a:off x="8382000" y="0"/>
            <a:ext cx="685800" cy="66865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3" descr="D:\ảnh\LOGO bachmai.jpg"/>
          <p:cNvPicPr>
            <a:picLocks noChangeAspect="1" noChangeArrowheads="1"/>
          </p:cNvPicPr>
          <p:nvPr/>
        </p:nvPicPr>
        <p:blipFill>
          <a:blip r:embed="rId3" cstate="print"/>
          <a:srcRect/>
          <a:stretch>
            <a:fillRect/>
          </a:stretch>
        </p:blipFill>
        <p:spPr bwMode="auto">
          <a:xfrm>
            <a:off x="76200" y="0"/>
            <a:ext cx="690562"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5" name="Subtitle 2"/>
          <p:cNvSpPr txBox="1">
            <a:spLocks/>
          </p:cNvSpPr>
          <p:nvPr/>
        </p:nvSpPr>
        <p:spPr>
          <a:xfrm>
            <a:off x="0" y="685800"/>
            <a:ext cx="8915400" cy="44577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nSpc>
                <a:spcPct val="125000"/>
              </a:lnSpc>
              <a:spcBef>
                <a:spcPts val="0"/>
              </a:spcBef>
            </a:pPr>
            <a:endParaRPr lang="en-US" sz="2800" dirty="0">
              <a:solidFill>
                <a:srgbClr val="000099"/>
              </a:solidFill>
              <a:effectLst/>
              <a:latin typeface="Arial" pitchFamily="34" charset="0"/>
              <a:cs typeface="Arial" pitchFamily="34" charset="0"/>
            </a:endParaRPr>
          </a:p>
        </p:txBody>
      </p:sp>
      <p:sp>
        <p:nvSpPr>
          <p:cNvPr id="16" name="Rectangle 15"/>
          <p:cNvSpPr/>
          <p:nvPr/>
        </p:nvSpPr>
        <p:spPr>
          <a:xfrm>
            <a:off x="179512" y="822720"/>
            <a:ext cx="8888288" cy="414575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342900" indent="-342900" algn="just">
              <a:lnSpc>
                <a:spcPct val="150000"/>
              </a:lnSpc>
              <a:buFont typeface="Wingdings" panose="05000000000000000000" pitchFamily="2" charset="2"/>
              <a:buChar char="v"/>
            </a:pPr>
            <a:r>
              <a:rPr lang="vi-VN" sz="2400" dirty="0" smtClean="0">
                <a:solidFill>
                  <a:srgbClr val="0000FF"/>
                </a:solidFill>
                <a:latin typeface="Arial" panose="020B0604020202020204" pitchFamily="34" charset="0"/>
                <a:cs typeface="Arial" panose="020B0604020202020204" pitchFamily="34" charset="0"/>
              </a:rPr>
              <a:t>Lắp </a:t>
            </a:r>
            <a:r>
              <a:rPr lang="vi-VN" sz="2400" dirty="0">
                <a:solidFill>
                  <a:srgbClr val="0000FF"/>
                </a:solidFill>
                <a:latin typeface="Arial" panose="020B0604020202020204" pitchFamily="34" charset="0"/>
                <a:cs typeface="Arial" panose="020B0604020202020204" pitchFamily="34" charset="0"/>
              </a:rPr>
              <a:t>đúng điện cực ở các vị trí trên cơ thể người bệnh trước khi ghi điện tim để cho kết quả chính xác.</a:t>
            </a:r>
          </a:p>
          <a:p>
            <a:pPr marL="342900" indent="-342900" algn="just">
              <a:lnSpc>
                <a:spcPct val="150000"/>
              </a:lnSpc>
              <a:buFont typeface="Wingdings" panose="05000000000000000000" pitchFamily="2" charset="2"/>
              <a:buChar char="v"/>
            </a:pPr>
            <a:r>
              <a:rPr lang="vi-VN" sz="2400" dirty="0" smtClean="0">
                <a:solidFill>
                  <a:srgbClr val="0000FF"/>
                </a:solidFill>
                <a:latin typeface="Arial" panose="020B0604020202020204" pitchFamily="34" charset="0"/>
                <a:cs typeface="Arial" panose="020B0604020202020204" pitchFamily="34" charset="0"/>
              </a:rPr>
              <a:t>Theo </a:t>
            </a:r>
            <a:r>
              <a:rPr lang="vi-VN" sz="2400" dirty="0">
                <a:solidFill>
                  <a:srgbClr val="0000FF"/>
                </a:solidFill>
                <a:latin typeface="Arial" panose="020B0604020202020204" pitchFamily="34" charset="0"/>
                <a:cs typeface="Arial" panose="020B0604020202020204" pitchFamily="34" charset="0"/>
              </a:rPr>
              <a:t>dõi màn hình trên máy điện tim trước khi ghi điện tim để xác định đủ số chuyển </a:t>
            </a:r>
            <a:r>
              <a:rPr lang="vi-VN" sz="2400" dirty="0" smtClean="0">
                <a:solidFill>
                  <a:srgbClr val="0000FF"/>
                </a:solidFill>
                <a:latin typeface="Arial" panose="020B0604020202020204" pitchFamily="34" charset="0"/>
                <a:cs typeface="Arial" panose="020B0604020202020204" pitchFamily="34" charset="0"/>
              </a:rPr>
              <a:t>đạo</a:t>
            </a:r>
            <a:r>
              <a:rPr lang="en-US" sz="2400" dirty="0" smtClean="0">
                <a:solidFill>
                  <a:srgbClr val="0000FF"/>
                </a:solidFill>
                <a:latin typeface="Arial" panose="020B0604020202020204" pitchFamily="34" charset="0"/>
                <a:cs typeface="Arial" panose="020B0604020202020204" pitchFamily="34" charset="0"/>
              </a:rPr>
              <a:t> </a:t>
            </a:r>
            <a:r>
              <a:rPr lang="en-US" sz="2400" dirty="0" err="1" smtClean="0">
                <a:solidFill>
                  <a:srgbClr val="0000FF"/>
                </a:solidFill>
                <a:latin typeface="Arial" panose="020B0604020202020204" pitchFamily="34" charset="0"/>
                <a:cs typeface="Arial" panose="020B0604020202020204" pitchFamily="34" charset="0"/>
              </a:rPr>
              <a:t>và</a:t>
            </a:r>
            <a:r>
              <a:rPr lang="en-US" sz="2400" dirty="0" smtClean="0">
                <a:solidFill>
                  <a:srgbClr val="0000FF"/>
                </a:solidFill>
                <a:latin typeface="Arial" panose="020B0604020202020204" pitchFamily="34" charset="0"/>
                <a:cs typeface="Arial" panose="020B0604020202020204" pitchFamily="34" charset="0"/>
              </a:rPr>
              <a:t> </a:t>
            </a:r>
            <a:r>
              <a:rPr lang="en-US" sz="2400" dirty="0" err="1" smtClean="0">
                <a:solidFill>
                  <a:srgbClr val="0000FF"/>
                </a:solidFill>
                <a:latin typeface="Arial" panose="020B0604020202020204" pitchFamily="34" charset="0"/>
                <a:cs typeface="Arial" panose="020B0604020202020204" pitchFamily="34" charset="0"/>
              </a:rPr>
              <a:t>không</a:t>
            </a:r>
            <a:r>
              <a:rPr lang="en-US" sz="2400" dirty="0" smtClean="0">
                <a:solidFill>
                  <a:srgbClr val="0000FF"/>
                </a:solidFill>
                <a:latin typeface="Arial" panose="020B0604020202020204" pitchFamily="34" charset="0"/>
                <a:cs typeface="Arial" panose="020B0604020202020204" pitchFamily="34" charset="0"/>
              </a:rPr>
              <a:t> </a:t>
            </a:r>
            <a:r>
              <a:rPr lang="en-US" sz="2400" dirty="0" err="1" smtClean="0">
                <a:solidFill>
                  <a:srgbClr val="0000FF"/>
                </a:solidFill>
                <a:latin typeface="Arial" panose="020B0604020202020204" pitchFamily="34" charset="0"/>
                <a:cs typeface="Arial" panose="020B0604020202020204" pitchFamily="34" charset="0"/>
              </a:rPr>
              <a:t>có</a:t>
            </a:r>
            <a:r>
              <a:rPr lang="en-US" sz="2400" dirty="0" smtClean="0">
                <a:solidFill>
                  <a:srgbClr val="0000FF"/>
                </a:solidFill>
                <a:latin typeface="Arial" panose="020B0604020202020204" pitchFamily="34" charset="0"/>
                <a:cs typeface="Arial" panose="020B0604020202020204" pitchFamily="34" charset="0"/>
              </a:rPr>
              <a:t> </a:t>
            </a:r>
            <a:r>
              <a:rPr lang="en-US" sz="2400" dirty="0" err="1" smtClean="0">
                <a:solidFill>
                  <a:srgbClr val="0000FF"/>
                </a:solidFill>
                <a:latin typeface="Arial" panose="020B0604020202020204" pitchFamily="34" charset="0"/>
                <a:cs typeface="Arial" panose="020B0604020202020204" pitchFamily="34" charset="0"/>
              </a:rPr>
              <a:t>chuyển</a:t>
            </a:r>
            <a:r>
              <a:rPr lang="en-US" sz="2400" dirty="0" smtClean="0">
                <a:solidFill>
                  <a:srgbClr val="0000FF"/>
                </a:solidFill>
                <a:latin typeface="Arial" panose="020B0604020202020204" pitchFamily="34" charset="0"/>
                <a:cs typeface="Arial" panose="020B0604020202020204" pitchFamily="34" charset="0"/>
              </a:rPr>
              <a:t> </a:t>
            </a:r>
            <a:r>
              <a:rPr lang="en-US" sz="2400" dirty="0" err="1" smtClean="0">
                <a:solidFill>
                  <a:srgbClr val="0000FF"/>
                </a:solidFill>
                <a:latin typeface="Arial" panose="020B0604020202020204" pitchFamily="34" charset="0"/>
                <a:cs typeface="Arial" panose="020B0604020202020204" pitchFamily="34" charset="0"/>
              </a:rPr>
              <a:t>đạo</a:t>
            </a:r>
            <a:r>
              <a:rPr lang="en-US" sz="2400" dirty="0" smtClean="0">
                <a:solidFill>
                  <a:srgbClr val="0000FF"/>
                </a:solidFill>
                <a:latin typeface="Arial" panose="020B0604020202020204" pitchFamily="34" charset="0"/>
                <a:cs typeface="Arial" panose="020B0604020202020204" pitchFamily="34" charset="0"/>
              </a:rPr>
              <a:t> </a:t>
            </a:r>
            <a:r>
              <a:rPr lang="en-US" sz="2400" dirty="0" err="1" smtClean="0">
                <a:solidFill>
                  <a:srgbClr val="0000FF"/>
                </a:solidFill>
                <a:latin typeface="Arial" panose="020B0604020202020204" pitchFamily="34" charset="0"/>
                <a:cs typeface="Arial" panose="020B0604020202020204" pitchFamily="34" charset="0"/>
              </a:rPr>
              <a:t>nhiễu</a:t>
            </a:r>
            <a:r>
              <a:rPr lang="vi-VN" sz="2400" dirty="0" smtClean="0">
                <a:solidFill>
                  <a:srgbClr val="0000FF"/>
                </a:solidFill>
                <a:latin typeface="Arial" panose="020B0604020202020204" pitchFamily="34" charset="0"/>
                <a:cs typeface="Arial" panose="020B0604020202020204" pitchFamily="34" charset="0"/>
              </a:rPr>
              <a:t>.</a:t>
            </a:r>
            <a:endParaRPr lang="vi-VN" sz="2400" dirty="0">
              <a:solidFill>
                <a:srgbClr val="0000FF"/>
              </a:solidFill>
              <a:latin typeface="Arial" panose="020B0604020202020204" pitchFamily="34" charset="0"/>
              <a:cs typeface="Arial" panose="020B0604020202020204" pitchFamily="34" charset="0"/>
            </a:endParaRPr>
          </a:p>
          <a:p>
            <a:pPr marL="342900" indent="-342900" algn="just">
              <a:lnSpc>
                <a:spcPct val="150000"/>
              </a:lnSpc>
              <a:buFont typeface="Wingdings" panose="05000000000000000000" pitchFamily="2" charset="2"/>
              <a:buChar char="v"/>
            </a:pPr>
            <a:r>
              <a:rPr lang="vi-VN" sz="2400" dirty="0" smtClean="0">
                <a:solidFill>
                  <a:srgbClr val="0000FF"/>
                </a:solidFill>
                <a:latin typeface="Arial" panose="020B0604020202020204" pitchFamily="34" charset="0"/>
                <a:cs typeface="Arial" panose="020B0604020202020204" pitchFamily="34" charset="0"/>
              </a:rPr>
              <a:t>Chống </a:t>
            </a:r>
            <a:r>
              <a:rPr lang="vi-VN" sz="2400" dirty="0">
                <a:solidFill>
                  <a:srgbClr val="0000FF"/>
                </a:solidFill>
                <a:latin typeface="Arial" panose="020B0604020202020204" pitchFamily="34" charset="0"/>
                <a:cs typeface="Arial" panose="020B0604020202020204" pitchFamily="34" charset="0"/>
              </a:rPr>
              <a:t>nhiễu trước khi thực hiện kỹ thuật để đảm bảo kết quả rõ nét. </a:t>
            </a:r>
          </a:p>
          <a:p>
            <a:pPr marL="342900" indent="-342900" algn="just">
              <a:lnSpc>
                <a:spcPct val="150000"/>
              </a:lnSpc>
              <a:buFont typeface="Wingdings" panose="05000000000000000000" pitchFamily="2" charset="2"/>
              <a:buChar char="v"/>
            </a:pPr>
            <a:r>
              <a:rPr lang="vi-VN" sz="2400" dirty="0" smtClean="0">
                <a:solidFill>
                  <a:srgbClr val="0000FF"/>
                </a:solidFill>
                <a:latin typeface="Arial" panose="020B0604020202020204" pitchFamily="34" charset="0"/>
                <a:cs typeface="Arial" panose="020B0604020202020204" pitchFamily="34" charset="0"/>
              </a:rPr>
              <a:t>Thông </a:t>
            </a:r>
            <a:r>
              <a:rPr lang="vi-VN" sz="2400" dirty="0" smtClean="0">
                <a:solidFill>
                  <a:srgbClr val="0000FF"/>
                </a:solidFill>
                <a:latin typeface="Arial" panose="020B0604020202020204" pitchFamily="34" charset="0"/>
                <a:cs typeface="Arial" panose="020B0604020202020204" pitchFamily="34" charset="0"/>
              </a:rPr>
              <a:t>báo</a:t>
            </a:r>
            <a:r>
              <a:rPr lang="en-US" sz="2400" dirty="0" smtClean="0">
                <a:solidFill>
                  <a:srgbClr val="0000FF"/>
                </a:solidFill>
                <a:latin typeface="Arial" panose="020B0604020202020204" pitchFamily="34" charset="0"/>
                <a:cs typeface="Arial" panose="020B0604020202020204" pitchFamily="34" charset="0"/>
              </a:rPr>
              <a:t> </a:t>
            </a:r>
            <a:r>
              <a:rPr lang="en-US" sz="2400" dirty="0" err="1" smtClean="0">
                <a:solidFill>
                  <a:srgbClr val="0000FF"/>
                </a:solidFill>
                <a:latin typeface="Arial" panose="020B0604020202020204" pitchFamily="34" charset="0"/>
                <a:cs typeface="Arial" panose="020B0604020202020204" pitchFamily="34" charset="0"/>
              </a:rPr>
              <a:t>ngay</a:t>
            </a:r>
            <a:r>
              <a:rPr lang="vi-VN" sz="2400" dirty="0" smtClean="0">
                <a:solidFill>
                  <a:srgbClr val="0000FF"/>
                </a:solidFill>
                <a:latin typeface="Arial" panose="020B0604020202020204" pitchFamily="34" charset="0"/>
                <a:cs typeface="Arial" panose="020B0604020202020204" pitchFamily="34" charset="0"/>
              </a:rPr>
              <a:t> </a:t>
            </a:r>
            <a:r>
              <a:rPr lang="vi-VN" sz="2400" dirty="0">
                <a:solidFill>
                  <a:srgbClr val="0000FF"/>
                </a:solidFill>
                <a:latin typeface="Arial" panose="020B0604020202020204" pitchFamily="34" charset="0"/>
                <a:cs typeface="Arial" panose="020B0604020202020204" pitchFamily="34" charset="0"/>
              </a:rPr>
              <a:t>cho bác sĩ biết về kết quả kỹ thuật ghi điện tim.</a:t>
            </a:r>
          </a:p>
        </p:txBody>
      </p:sp>
    </p:spTree>
    <p:extLst>
      <p:ext uri="{BB962C8B-B14F-4D97-AF65-F5344CB8AC3E}">
        <p14:creationId xmlns:p14="http://schemas.microsoft.com/office/powerpoint/2010/main" val="31094536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2800" b="1" dirty="0" smtClean="0">
                <a:solidFill>
                  <a:schemeClr val="bg1"/>
                </a:solidFill>
                <a:latin typeface="Arial" pitchFamily="34" charset="0"/>
                <a:ea typeface="Tahoma" pitchFamily="34" charset="0"/>
                <a:cs typeface="Arial" pitchFamily="34" charset="0"/>
              </a:rPr>
              <a:t>YÊU CẦU THỰC TẬP</a:t>
            </a:r>
            <a:endParaRPr lang="en-US" sz="2800" b="1" dirty="0">
              <a:solidFill>
                <a:schemeClr val="bg1"/>
              </a:solidFill>
              <a:latin typeface="Arial" pitchFamily="34" charset="0"/>
              <a:ea typeface="Tahoma" pitchFamily="34" charset="0"/>
              <a:cs typeface="Arial" pitchFamily="34" charset="0"/>
            </a:endParaRPr>
          </a:p>
        </p:txBody>
      </p:sp>
      <p:sp>
        <p:nvSpPr>
          <p:cNvPr id="6" name="Subtitle 2"/>
          <p:cNvSpPr>
            <a:spLocks noGrp="1"/>
          </p:cNvSpPr>
          <p:nvPr>
            <p:ph type="subTitle" idx="1"/>
          </p:nvPr>
        </p:nvSpPr>
        <p:spPr>
          <a:xfrm>
            <a:off x="0" y="800100"/>
            <a:ext cx="9144000" cy="4343400"/>
          </a:xfrm>
        </p:spPr>
        <p:txBody>
          <a:bodyPr>
            <a:normAutofit/>
          </a:bodyPr>
          <a:lstStyle/>
          <a:p>
            <a:pPr lvl="0" algn="l">
              <a:lnSpc>
                <a:spcPct val="150000"/>
              </a:lnSpc>
              <a:spcBef>
                <a:spcPts val="0"/>
              </a:spcBef>
            </a:pPr>
            <a:endParaRPr lang="en-US" sz="4000" dirty="0" smtClean="0">
              <a:solidFill>
                <a:srgbClr val="000099"/>
              </a:solidFill>
              <a:latin typeface="Arial" pitchFamily="34" charset="0"/>
              <a:cs typeface="Arial" pitchFamily="34" charset="0"/>
            </a:endParaRPr>
          </a:p>
          <a:p>
            <a:pPr lvl="0">
              <a:lnSpc>
                <a:spcPct val="150000"/>
              </a:lnSpc>
              <a:spcBef>
                <a:spcPts val="0"/>
              </a:spcBef>
            </a:pPr>
            <a:r>
              <a:rPr lang="en-US" sz="2600" b="1" dirty="0" smtClean="0">
                <a:solidFill>
                  <a:srgbClr val="000099"/>
                </a:solidFill>
                <a:latin typeface="Arial" pitchFamily="34" charset="0"/>
                <a:cs typeface="Arial" pitchFamily="34" charset="0"/>
              </a:rPr>
              <a:t>CHIA 3 NHÓM THỰC TẬP</a:t>
            </a:r>
          </a:p>
          <a:p>
            <a:pPr lvl="0">
              <a:lnSpc>
                <a:spcPct val="150000"/>
              </a:lnSpc>
              <a:spcBef>
                <a:spcPts val="0"/>
              </a:spcBef>
            </a:pPr>
            <a:r>
              <a:rPr lang="en-US" sz="2600" b="1" dirty="0" smtClean="0">
                <a:solidFill>
                  <a:srgbClr val="000099"/>
                </a:solidFill>
                <a:latin typeface="Arial" pitchFamily="34" charset="0"/>
                <a:cs typeface="Arial" pitchFamily="34" charset="0"/>
              </a:rPr>
              <a:t>TIẾN HÀNH KỸ THUẬT CÁC BƯỚC THEO BẢNG KIỂM </a:t>
            </a:r>
          </a:p>
          <a:p>
            <a:pPr lvl="0">
              <a:lnSpc>
                <a:spcPct val="150000"/>
              </a:lnSpc>
              <a:spcBef>
                <a:spcPts val="0"/>
              </a:spcBef>
            </a:pPr>
            <a:endParaRPr lang="en-US" sz="2600" dirty="0" smtClean="0">
              <a:solidFill>
                <a:srgbClr val="000099"/>
              </a:solidFill>
              <a:latin typeface="Arial" pitchFamily="34" charset="0"/>
              <a:cs typeface="Arial" pitchFamily="34" charset="0"/>
            </a:endParaRPr>
          </a:p>
          <a:p>
            <a:pPr lvl="0">
              <a:lnSpc>
                <a:spcPct val="150000"/>
              </a:lnSpc>
              <a:spcBef>
                <a:spcPts val="0"/>
              </a:spcBef>
            </a:pPr>
            <a:endParaRPr lang="vi-VN" sz="2600" b="1" dirty="0" smtClean="0">
              <a:solidFill>
                <a:srgbClr val="000099"/>
              </a:solidFill>
              <a:latin typeface="Arial" pitchFamily="34" charset="0"/>
              <a:cs typeface="Arial" pitchFamily="34" charset="0"/>
            </a:endParaRPr>
          </a:p>
        </p:txBody>
      </p:sp>
      <p:pic>
        <p:nvPicPr>
          <p:cNvPr id="7" name="Picture 2" descr="C:\Users\VN-Pro\Desktop\Quy chuan Logo Cao Dang y Bach Mai_nho.jpg"/>
          <p:cNvPicPr>
            <a:picLocks noChangeAspect="1" noChangeArrowheads="1"/>
          </p:cNvPicPr>
          <p:nvPr/>
        </p:nvPicPr>
        <p:blipFill>
          <a:blip r:embed="rId2"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3" descr="D:\ảnh\LOGO bachmai.jpg"/>
          <p:cNvPicPr>
            <a:picLocks noChangeAspect="1" noChangeArrowheads="1"/>
          </p:cNvPicPr>
          <p:nvPr/>
        </p:nvPicPr>
        <p:blipFill>
          <a:blip r:embed="rId3"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Slide Number Placeholder 2"/>
          <p:cNvSpPr>
            <a:spLocks noGrp="1"/>
          </p:cNvSpPr>
          <p:nvPr>
            <p:ph type="sldNum" sz="quarter" idx="12"/>
          </p:nvPr>
        </p:nvSpPr>
        <p:spPr/>
        <p:txBody>
          <a:bodyPr/>
          <a:lstStyle/>
          <a:p>
            <a:fld id="{4EAF65A9-22AB-466A-842E-C5BF9E56D958}" type="slidenum">
              <a:rPr lang="en-US" smtClean="0"/>
              <a:pPr/>
              <a:t>25</a:t>
            </a:fld>
            <a:endParaRPr lang="en-US"/>
          </a:p>
        </p:txBody>
      </p:sp>
    </p:spTree>
    <p:extLst>
      <p:ext uri="{BB962C8B-B14F-4D97-AF65-F5344CB8AC3E}">
        <p14:creationId xmlns:p14="http://schemas.microsoft.com/office/powerpoint/2010/main" val="4265308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pPr eaLnBrk="1" hangingPunct="1">
              <a:defRPr/>
            </a:pPr>
            <a:endParaRPr lang="vi-VN" smtClean="0"/>
          </a:p>
        </p:txBody>
      </p:sp>
      <p:pic>
        <p:nvPicPr>
          <p:cNvPr id="44035" name="Picture 3" descr="hoamaitrang1"/>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483518"/>
            <a:ext cx="9144000" cy="5143500"/>
          </a:xfr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0" y="1"/>
            <a:ext cx="9144000" cy="685799"/>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smtClean="0">
                <a:solidFill>
                  <a:schemeClr val="bg1"/>
                </a:solidFill>
                <a:latin typeface="Tahoma" pitchFamily="34" charset="0"/>
                <a:ea typeface="Tahoma" pitchFamily="34" charset="0"/>
                <a:cs typeface="Tahoma" pitchFamily="34" charset="0"/>
              </a:rPr>
              <a:t>TRƯỜNG CAO ĐẲNG Y TẾ BẠCH MAI</a:t>
            </a:r>
            <a:endParaRPr lang="en-US" sz="2800" b="1" dirty="0">
              <a:solidFill>
                <a:schemeClr val="bg1"/>
              </a:solidFill>
              <a:latin typeface="Tahoma" pitchFamily="34" charset="0"/>
              <a:ea typeface="Tahoma" pitchFamily="34" charset="0"/>
              <a:cs typeface="Tahoma" pitchFamily="34" charset="0"/>
            </a:endParaRPr>
          </a:p>
        </p:txBody>
      </p:sp>
      <p:pic>
        <p:nvPicPr>
          <p:cNvPr id="7" name="Picture 2" descr="C:\Users\VN-Pro\Desktop\Quy chuan Logo Cao Dang y Bach Mai_nho.jpg"/>
          <p:cNvPicPr>
            <a:picLocks noChangeAspect="1" noChangeArrowheads="1"/>
          </p:cNvPicPr>
          <p:nvPr/>
        </p:nvPicPr>
        <p:blipFill>
          <a:blip r:embed="rId3"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3" descr="D:\ảnh\LOGO bachmai.jpg"/>
          <p:cNvPicPr>
            <a:picLocks noChangeAspect="1" noChangeArrowheads="1"/>
          </p:cNvPicPr>
          <p:nvPr/>
        </p:nvPicPr>
        <p:blipFill>
          <a:blip r:embed="rId4"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0580876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2800" b="1" dirty="0" smtClean="0">
                <a:solidFill>
                  <a:schemeClr val="bg1"/>
                </a:solidFill>
                <a:latin typeface="Tahoma" pitchFamily="34" charset="0"/>
                <a:ea typeface="Tahoma" pitchFamily="34" charset="0"/>
                <a:cs typeface="Tahoma" pitchFamily="34" charset="0"/>
              </a:rPr>
              <a:t>TRƯỜNG CAO ĐẲNG Y TẾ BẠCH MAI</a:t>
            </a:r>
            <a:endParaRPr lang="en-US" sz="2800" b="1" dirty="0">
              <a:solidFill>
                <a:schemeClr val="bg1"/>
              </a:solidFill>
              <a:latin typeface="Tahoma" pitchFamily="34" charset="0"/>
              <a:ea typeface="Tahoma" pitchFamily="34" charset="0"/>
              <a:cs typeface="Tahoma" pitchFamily="34" charset="0"/>
            </a:endParaRPr>
          </a:p>
        </p:txBody>
      </p:sp>
      <p:sp>
        <p:nvSpPr>
          <p:cNvPr id="7" name="Subtitle 2"/>
          <p:cNvSpPr txBox="1">
            <a:spLocks/>
          </p:cNvSpPr>
          <p:nvPr/>
        </p:nvSpPr>
        <p:spPr>
          <a:xfrm>
            <a:off x="0" y="685800"/>
            <a:ext cx="9144000" cy="514350"/>
          </a:xfrm>
          <a:prstGeom prst="rect">
            <a:avLst/>
          </a:prstGeom>
        </p:spPr>
        <p:txBody>
          <a:bodyPr vert="horz" lIns="91440" tIns="45720" rIns="91440" bIns="45720" rtlCol="0">
            <a:normAutofit fontScale="92500"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smtClean="0">
              <a:ln>
                <a:noFill/>
              </a:ln>
              <a:solidFill>
                <a:srgbClr val="FF0000"/>
              </a:solidFill>
              <a:effectLst/>
              <a:uLnTx/>
              <a:uFillTx/>
              <a:latin typeface="Tahoma" pitchFamily="34" charset="0"/>
              <a:ea typeface="Tahoma" pitchFamily="34" charset="0"/>
              <a:cs typeface="Tahoma" pitchFamily="34" charset="0"/>
            </a:endParaRPr>
          </a:p>
        </p:txBody>
      </p:sp>
      <p:pic>
        <p:nvPicPr>
          <p:cNvPr id="12" name="Picture 2" descr="C:\Users\VN-Pro\Desktop\Quy chuan Logo Cao Dang y Bach Mai_nho.jpg"/>
          <p:cNvPicPr>
            <a:picLocks noChangeAspect="1" noChangeArrowheads="1"/>
          </p:cNvPicPr>
          <p:nvPr/>
        </p:nvPicPr>
        <p:blipFill>
          <a:blip r:embed="rId3"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Picture 3" descr="D:\ảnh\LOGO bachmai.jpg"/>
          <p:cNvPicPr>
            <a:picLocks noChangeAspect="1" noChangeArrowheads="1"/>
          </p:cNvPicPr>
          <p:nvPr/>
        </p:nvPicPr>
        <p:blipFill>
          <a:blip r:embed="rId4"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 name="Rectangle 13"/>
          <p:cNvSpPr/>
          <p:nvPr/>
        </p:nvSpPr>
        <p:spPr>
          <a:xfrm>
            <a:off x="71406" y="714362"/>
            <a:ext cx="9144000" cy="584775"/>
          </a:xfrm>
          <a:prstGeom prst="rect">
            <a:avLst/>
          </a:prstGeom>
        </p:spPr>
        <p:txBody>
          <a:bodyPr wrap="square">
            <a:spAutoFit/>
          </a:bodyPr>
          <a:lstStyle/>
          <a:p>
            <a:pPr lvl="0"/>
            <a:r>
              <a:rPr lang="nl-NL" sz="3200" b="1" dirty="0" smtClean="0">
                <a:solidFill>
                  <a:srgbClr val="0000FF"/>
                </a:solidFill>
                <a:latin typeface="Arial" pitchFamily="34" charset="0"/>
                <a:ea typeface="Tahoma" pitchFamily="34" charset="0"/>
                <a:cs typeface="Arial" pitchFamily="34" charset="0"/>
              </a:rPr>
              <a:t>Điện tim đồ cơ bản:</a:t>
            </a:r>
            <a:endParaRPr lang="en-US" sz="3200" b="1" dirty="0" smtClean="0">
              <a:solidFill>
                <a:srgbClr val="0000FF"/>
              </a:solidFill>
              <a:latin typeface="Arial" pitchFamily="34" charset="0"/>
              <a:ea typeface="Tahoma" pitchFamily="34" charset="0"/>
              <a:cs typeface="Arial" pitchFamily="34" charset="0"/>
            </a:endParaRPr>
          </a:p>
        </p:txBody>
      </p:sp>
      <p:pic>
        <p:nvPicPr>
          <p:cNvPr id="8" name="Picture 7" descr="D:\Anh TL\DDirien tim do.jpg"/>
          <p:cNvPicPr/>
          <p:nvPr/>
        </p:nvPicPr>
        <p:blipFill>
          <a:blip r:embed="rId5"/>
          <a:srcRect/>
          <a:stretch>
            <a:fillRect/>
          </a:stretch>
        </p:blipFill>
        <p:spPr bwMode="auto">
          <a:xfrm>
            <a:off x="2051720" y="1707654"/>
            <a:ext cx="4752527" cy="2886810"/>
          </a:xfrm>
          <a:prstGeom prst="rect">
            <a:avLst/>
          </a:prstGeom>
          <a:noFill/>
          <a:ln w="9525">
            <a:noFill/>
            <a:miter lim="800000"/>
            <a:headEnd/>
            <a:tailEnd/>
          </a:ln>
        </p:spPr>
      </p:pic>
    </p:spTree>
    <p:extLst>
      <p:ext uri="{BB962C8B-B14F-4D97-AF65-F5344CB8AC3E}">
        <p14:creationId xmlns:p14="http://schemas.microsoft.com/office/powerpoint/2010/main" val="23215890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2800" b="1" dirty="0" smtClean="0">
                <a:solidFill>
                  <a:schemeClr val="bg1"/>
                </a:solidFill>
                <a:latin typeface="Tahoma" pitchFamily="34" charset="0"/>
                <a:ea typeface="Tahoma" pitchFamily="34" charset="0"/>
                <a:cs typeface="Tahoma" pitchFamily="34" charset="0"/>
              </a:rPr>
              <a:t>TRƯỜNG CAO ĐẲNG Y TẾ BẠCH MAI</a:t>
            </a:r>
            <a:endParaRPr lang="en-US" sz="2800" b="1" dirty="0">
              <a:solidFill>
                <a:schemeClr val="bg1"/>
              </a:solidFill>
              <a:latin typeface="Tahoma" pitchFamily="34" charset="0"/>
              <a:ea typeface="Tahoma" pitchFamily="34" charset="0"/>
              <a:cs typeface="Tahoma" pitchFamily="34" charset="0"/>
            </a:endParaRPr>
          </a:p>
        </p:txBody>
      </p:sp>
      <p:sp>
        <p:nvSpPr>
          <p:cNvPr id="7" name="Subtitle 2"/>
          <p:cNvSpPr txBox="1">
            <a:spLocks/>
          </p:cNvSpPr>
          <p:nvPr/>
        </p:nvSpPr>
        <p:spPr>
          <a:xfrm>
            <a:off x="0" y="685800"/>
            <a:ext cx="9144000" cy="514350"/>
          </a:xfrm>
          <a:prstGeom prst="rect">
            <a:avLst/>
          </a:prstGeom>
        </p:spPr>
        <p:txBody>
          <a:bodyPr vert="horz" lIns="91440" tIns="45720" rIns="91440" bIns="45720" rtlCol="0">
            <a:normAutofit fontScale="92500"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smtClean="0">
              <a:ln>
                <a:noFill/>
              </a:ln>
              <a:solidFill>
                <a:srgbClr val="FF0000"/>
              </a:solidFill>
              <a:effectLst/>
              <a:uLnTx/>
              <a:uFillTx/>
              <a:latin typeface="Tahoma" pitchFamily="34" charset="0"/>
              <a:ea typeface="Tahoma" pitchFamily="34" charset="0"/>
              <a:cs typeface="Tahoma" pitchFamily="34" charset="0"/>
            </a:endParaRPr>
          </a:p>
        </p:txBody>
      </p:sp>
      <p:sp>
        <p:nvSpPr>
          <p:cNvPr id="8" name="Subtitle 2"/>
          <p:cNvSpPr txBox="1">
            <a:spLocks/>
          </p:cNvSpPr>
          <p:nvPr/>
        </p:nvSpPr>
        <p:spPr>
          <a:xfrm>
            <a:off x="381000" y="1200150"/>
            <a:ext cx="8382000" cy="3543300"/>
          </a:xfrm>
          <a:prstGeom prst="rect">
            <a:avLst/>
          </a:prstGeom>
        </p:spPr>
        <p:txBody>
          <a:bodyPr vert="horz" lIns="91440" tIns="45720" rIns="91440" bIns="45720" rtlCol="0">
            <a:noAutofit/>
          </a:bodyPr>
          <a:lstStyle/>
          <a:p>
            <a:pPr lvl="2" algn="just">
              <a:spcBef>
                <a:spcPct val="20000"/>
              </a:spcBef>
              <a:buFont typeface="Wingdings" pitchFamily="2" charset="2"/>
              <a:buChar char="ü"/>
            </a:pPr>
            <a:endParaRPr kumimoji="0" lang="en-US" sz="3200" i="0" u="none" strike="noStrike" kern="1200" cap="none" spc="0" normalizeH="0" baseline="0" noProof="0" dirty="0" smtClean="0">
              <a:ln>
                <a:noFill/>
              </a:ln>
              <a:effectLst/>
              <a:uLnTx/>
              <a:uFillTx/>
              <a:latin typeface="Times New Roman" pitchFamily="18" charset="0"/>
              <a:ea typeface="Tahoma" pitchFamily="34" charset="0"/>
              <a:cs typeface="Times New Roman" pitchFamily="18" charset="0"/>
            </a:endParaRPr>
          </a:p>
        </p:txBody>
      </p:sp>
      <p:sp>
        <p:nvSpPr>
          <p:cNvPr id="9" name="Subtitle 2"/>
          <p:cNvSpPr txBox="1">
            <a:spLocks/>
          </p:cNvSpPr>
          <p:nvPr/>
        </p:nvSpPr>
        <p:spPr>
          <a:xfrm>
            <a:off x="228600" y="1143000"/>
            <a:ext cx="8686800" cy="37719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a:ln>
                <a:noFill/>
              </a:ln>
              <a:solidFill>
                <a:srgbClr val="0070C0"/>
              </a:solidFill>
              <a:effectLst/>
              <a:uLnTx/>
              <a:uFillTx/>
              <a:latin typeface="Times New Roman" pitchFamily="18" charset="0"/>
              <a:ea typeface="Tahoma" pitchFamily="34" charset="0"/>
              <a:cs typeface="Times New Roman" pitchFamily="18" charset="0"/>
            </a:endParaRPr>
          </a:p>
        </p:txBody>
      </p:sp>
      <p:sp>
        <p:nvSpPr>
          <p:cNvPr id="11" name="Subtitle 2"/>
          <p:cNvSpPr txBox="1">
            <a:spLocks/>
          </p:cNvSpPr>
          <p:nvPr/>
        </p:nvSpPr>
        <p:spPr>
          <a:xfrm>
            <a:off x="228600" y="1143000"/>
            <a:ext cx="8686800" cy="3829050"/>
          </a:xfrm>
          <a:prstGeom prst="rect">
            <a:avLst/>
          </a:prstGeom>
        </p:spPr>
        <p:txBody>
          <a:bodyPr vert="horz" lIns="91440" tIns="45720" rIns="91440" bIns="45720" rtlCol="0">
            <a:normAutofit/>
          </a:bodyPr>
          <a:lstStyle/>
          <a:p>
            <a:pPr marL="514350" marR="0" lvl="0" indent="-514350" defTabSz="914400" rtl="0" eaLnBrk="1" fontAlgn="auto" latinLnBrk="0" hangingPunct="1">
              <a:lnSpc>
                <a:spcPct val="100000"/>
              </a:lnSpc>
              <a:spcBef>
                <a:spcPct val="20000"/>
              </a:spcBef>
              <a:spcAft>
                <a:spcPts val="0"/>
              </a:spcAft>
              <a:buClrTx/>
              <a:buSzTx/>
              <a:tabLst/>
              <a:defRPr/>
            </a:pPr>
            <a:endParaRPr lang="en-US" sz="3200" b="1" dirty="0" smtClean="0">
              <a:solidFill>
                <a:srgbClr val="0070C0"/>
              </a:solidFill>
              <a:latin typeface="Tahoma" pitchFamily="34" charset="0"/>
              <a:ea typeface="Tahoma" pitchFamily="34" charset="0"/>
              <a:cs typeface="Tahoma" pitchFamily="34" charset="0"/>
            </a:endParaRPr>
          </a:p>
          <a:p>
            <a:pPr marL="514350" marR="0" lvl="0" indent="-514350" algn="ctr" defTabSz="914400" rtl="0" eaLnBrk="1" fontAlgn="auto" latinLnBrk="0" hangingPunct="1">
              <a:lnSpc>
                <a:spcPct val="100000"/>
              </a:lnSpc>
              <a:spcBef>
                <a:spcPct val="20000"/>
              </a:spcBef>
              <a:spcAft>
                <a:spcPts val="0"/>
              </a:spcAft>
              <a:buClrTx/>
              <a:buSzTx/>
              <a:buFont typeface="Arial" pitchFamily="34" charset="0"/>
              <a:buAutoNum type="arabicPeriod"/>
              <a:tabLst/>
              <a:defRPr/>
            </a:pPr>
            <a:endParaRPr kumimoji="0" lang="en-US" sz="3200" b="1" i="0" u="none" strike="noStrike" kern="1200" cap="none" spc="0" normalizeH="0" baseline="0" noProof="0" dirty="0">
              <a:ln>
                <a:noFill/>
              </a:ln>
              <a:solidFill>
                <a:srgbClr val="0070C0"/>
              </a:solidFill>
              <a:effectLst/>
              <a:uLnTx/>
              <a:uFillTx/>
              <a:latin typeface="Tahoma" pitchFamily="34" charset="0"/>
              <a:ea typeface="Tahoma" pitchFamily="34" charset="0"/>
              <a:cs typeface="Tahoma" pitchFamily="34" charset="0"/>
            </a:endParaRPr>
          </a:p>
        </p:txBody>
      </p:sp>
      <p:sp>
        <p:nvSpPr>
          <p:cNvPr id="6" name="Subtitle 2"/>
          <p:cNvSpPr>
            <a:spLocks noGrp="1"/>
          </p:cNvSpPr>
          <p:nvPr>
            <p:ph type="subTitle" idx="1"/>
          </p:nvPr>
        </p:nvSpPr>
        <p:spPr>
          <a:xfrm>
            <a:off x="76200" y="928675"/>
            <a:ext cx="8991600" cy="4063835"/>
          </a:xfrm>
        </p:spPr>
        <p:txBody>
          <a:bodyPr>
            <a:normAutofit fontScale="32500" lnSpcReduction="20000"/>
          </a:bodyPr>
          <a:lstStyle/>
          <a:p>
            <a:pPr>
              <a:lnSpc>
                <a:spcPct val="150000"/>
              </a:lnSpc>
              <a:spcBef>
                <a:spcPts val="0"/>
              </a:spcBef>
            </a:pPr>
            <a:r>
              <a:rPr lang="en-US" sz="9000" b="1" dirty="0" smtClean="0">
                <a:solidFill>
                  <a:srgbClr val="0000FF"/>
                </a:solidFill>
                <a:latin typeface="Arial" pitchFamily="34" charset="0"/>
                <a:ea typeface="Tahoma" pitchFamily="34" charset="0"/>
                <a:cs typeface="Arial" pitchFamily="34" charset="0"/>
              </a:rPr>
              <a:t>BÀI 24 </a:t>
            </a:r>
          </a:p>
          <a:p>
            <a:pPr>
              <a:lnSpc>
                <a:spcPct val="150000"/>
              </a:lnSpc>
              <a:spcBef>
                <a:spcPts val="0"/>
              </a:spcBef>
            </a:pPr>
            <a:r>
              <a:rPr lang="en-US" sz="11100" b="1" dirty="0" smtClean="0">
                <a:solidFill>
                  <a:srgbClr val="0000FF"/>
                </a:solidFill>
                <a:latin typeface="Cambria" panose="02040503050406030204" pitchFamily="18" charset="0"/>
                <a:ea typeface="Cambria" panose="02040503050406030204" pitchFamily="18" charset="0"/>
                <a:cs typeface="Arial" pitchFamily="34" charset="0"/>
              </a:rPr>
              <a:t>KỸ THUẬT GHI ĐIỆN TIM</a:t>
            </a:r>
          </a:p>
          <a:p>
            <a:endParaRPr lang="en-US" sz="4000" b="1" dirty="0" smtClean="0">
              <a:solidFill>
                <a:srgbClr val="0000FF"/>
              </a:solidFill>
              <a:latin typeface="Arial" pitchFamily="34" charset="0"/>
              <a:ea typeface="Tahoma" pitchFamily="34" charset="0"/>
              <a:cs typeface="Arial" pitchFamily="34" charset="0"/>
            </a:endParaRPr>
          </a:p>
          <a:p>
            <a:endParaRPr lang="en-US" sz="4000" b="1" dirty="0" smtClean="0">
              <a:solidFill>
                <a:srgbClr val="0000FF"/>
              </a:solidFill>
              <a:latin typeface="Arial" pitchFamily="34" charset="0"/>
              <a:ea typeface="Tahoma" pitchFamily="34" charset="0"/>
              <a:cs typeface="Arial" pitchFamily="34" charset="0"/>
            </a:endParaRPr>
          </a:p>
          <a:p>
            <a:endParaRPr lang="en-US" b="1" dirty="0" smtClean="0">
              <a:solidFill>
                <a:srgbClr val="0070C0"/>
              </a:solidFill>
              <a:latin typeface="Arial" pitchFamily="34" charset="0"/>
              <a:ea typeface="Tahoma" pitchFamily="34" charset="0"/>
              <a:cs typeface="Arial" pitchFamily="34" charset="0"/>
            </a:endParaRPr>
          </a:p>
          <a:p>
            <a:endParaRPr lang="en-US" b="1" dirty="0" smtClean="0">
              <a:solidFill>
                <a:srgbClr val="0070C0"/>
              </a:solidFill>
              <a:latin typeface="Arial" pitchFamily="34" charset="0"/>
              <a:ea typeface="Tahoma" pitchFamily="34" charset="0"/>
              <a:cs typeface="Arial" pitchFamily="34" charset="0"/>
            </a:endParaRPr>
          </a:p>
          <a:p>
            <a:endParaRPr lang="en-US" b="1" dirty="0" smtClean="0">
              <a:solidFill>
                <a:srgbClr val="0070C0"/>
              </a:solidFill>
              <a:latin typeface="Arial" pitchFamily="34" charset="0"/>
              <a:ea typeface="Tahoma" pitchFamily="34" charset="0"/>
              <a:cs typeface="Arial" pitchFamily="34" charset="0"/>
            </a:endParaRPr>
          </a:p>
          <a:p>
            <a:r>
              <a:rPr lang="en-US" b="1" dirty="0" smtClean="0">
                <a:solidFill>
                  <a:srgbClr val="0000FF"/>
                </a:solidFill>
                <a:latin typeface="Arial" pitchFamily="34" charset="0"/>
                <a:ea typeface="Tahoma" pitchFamily="34" charset="0"/>
                <a:cs typeface="Arial" pitchFamily="34" charset="0"/>
              </a:rPr>
              <a:t>                                        </a:t>
            </a:r>
          </a:p>
          <a:p>
            <a:r>
              <a:rPr lang="en-US" b="1" dirty="0" smtClean="0">
                <a:solidFill>
                  <a:srgbClr val="FF0000"/>
                </a:solidFill>
                <a:latin typeface="Arial" pitchFamily="34" charset="0"/>
                <a:ea typeface="Tahoma" pitchFamily="34" charset="0"/>
                <a:cs typeface="Arial" pitchFamily="34" charset="0"/>
              </a:rPr>
              <a:t>                                          </a:t>
            </a:r>
          </a:p>
          <a:p>
            <a:r>
              <a:rPr lang="en-US" b="1" dirty="0">
                <a:solidFill>
                  <a:srgbClr val="FF0000"/>
                </a:solidFill>
                <a:latin typeface="Arial" pitchFamily="34" charset="0"/>
                <a:ea typeface="Tahoma" pitchFamily="34" charset="0"/>
                <a:cs typeface="Arial" pitchFamily="34" charset="0"/>
              </a:rPr>
              <a:t>	</a:t>
            </a:r>
            <a:r>
              <a:rPr lang="en-US" b="1" dirty="0" smtClean="0">
                <a:solidFill>
                  <a:srgbClr val="FF0000"/>
                </a:solidFill>
                <a:latin typeface="Arial" pitchFamily="34" charset="0"/>
                <a:ea typeface="Tahoma" pitchFamily="34" charset="0"/>
                <a:cs typeface="Arial" pitchFamily="34" charset="0"/>
              </a:rPr>
              <a:t>					      </a:t>
            </a:r>
          </a:p>
          <a:p>
            <a:endParaRPr lang="en-US" b="1" dirty="0">
              <a:solidFill>
                <a:srgbClr val="FF0000"/>
              </a:solidFill>
              <a:latin typeface="Arial" pitchFamily="34" charset="0"/>
              <a:ea typeface="Tahoma" pitchFamily="34" charset="0"/>
              <a:cs typeface="Arial" pitchFamily="34" charset="0"/>
            </a:endParaRPr>
          </a:p>
          <a:p>
            <a:r>
              <a:rPr lang="en-US" b="1" dirty="0" smtClean="0">
                <a:solidFill>
                  <a:srgbClr val="0000FF"/>
                </a:solidFill>
                <a:latin typeface="Arial" pitchFamily="34" charset="0"/>
                <a:ea typeface="Tahoma" pitchFamily="34" charset="0"/>
                <a:cs typeface="Arial" pitchFamily="34" charset="0"/>
              </a:rPr>
              <a:t>						</a:t>
            </a:r>
          </a:p>
          <a:p>
            <a:endParaRPr lang="en-US" sz="3500" b="1" dirty="0">
              <a:solidFill>
                <a:srgbClr val="0000FF"/>
              </a:solidFill>
              <a:latin typeface="Arial" pitchFamily="34" charset="0"/>
              <a:ea typeface="Tahoma" pitchFamily="34" charset="0"/>
              <a:cs typeface="Arial" pitchFamily="34" charset="0"/>
            </a:endParaRPr>
          </a:p>
          <a:p>
            <a:r>
              <a:rPr lang="en-US" sz="3500" b="1" dirty="0" smtClean="0">
                <a:solidFill>
                  <a:srgbClr val="0000FF"/>
                </a:solidFill>
                <a:latin typeface="Arial" pitchFamily="34" charset="0"/>
                <a:ea typeface="Tahoma" pitchFamily="34" charset="0"/>
                <a:cs typeface="Arial" pitchFamily="34" charset="0"/>
              </a:rPr>
              <a:t>							</a:t>
            </a:r>
          </a:p>
          <a:p>
            <a:r>
              <a:rPr lang="en-US" sz="3500" b="1" dirty="0" smtClean="0">
                <a:solidFill>
                  <a:srgbClr val="0000FF"/>
                </a:solidFill>
                <a:latin typeface="Arial" pitchFamily="34" charset="0"/>
                <a:ea typeface="Tahoma" pitchFamily="34" charset="0"/>
                <a:cs typeface="Arial" pitchFamily="34" charset="0"/>
              </a:rPr>
              <a:t>                                          		                                    		</a:t>
            </a:r>
            <a:endParaRPr lang="en-US" sz="3500" b="1" dirty="0">
              <a:solidFill>
                <a:srgbClr val="0000FF"/>
              </a:solidFill>
              <a:latin typeface="Arial" pitchFamily="34" charset="0"/>
              <a:ea typeface="Tahoma" pitchFamily="34" charset="0"/>
              <a:cs typeface="Arial" pitchFamily="34" charset="0"/>
            </a:endParaRPr>
          </a:p>
        </p:txBody>
      </p:sp>
      <p:pic>
        <p:nvPicPr>
          <p:cNvPr id="12" name="Picture 2" descr="C:\Users\VN-Pro\Desktop\Quy chuan Logo Cao Dang y Bach Mai_nho.jpg"/>
          <p:cNvPicPr>
            <a:picLocks noChangeAspect="1" noChangeArrowheads="1"/>
          </p:cNvPicPr>
          <p:nvPr/>
        </p:nvPicPr>
        <p:blipFill>
          <a:blip r:embed="rId3"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Picture 3" descr="D:\ảnh\LOGO bachmai.jpg"/>
          <p:cNvPicPr>
            <a:picLocks noChangeAspect="1" noChangeArrowheads="1"/>
          </p:cNvPicPr>
          <p:nvPr/>
        </p:nvPicPr>
        <p:blipFill>
          <a:blip r:embed="rId4"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Slide Number Placeholder 2"/>
          <p:cNvSpPr>
            <a:spLocks noGrp="1"/>
          </p:cNvSpPr>
          <p:nvPr>
            <p:ph type="sldNum" sz="quarter" idx="12"/>
          </p:nvPr>
        </p:nvSpPr>
        <p:spPr>
          <a:xfrm>
            <a:off x="6553200" y="4429138"/>
            <a:ext cx="2376518" cy="611969"/>
          </a:xfrm>
        </p:spPr>
        <p:txBody>
          <a:bodyPr/>
          <a:lstStyle/>
          <a:p>
            <a:r>
              <a:rPr lang="en-US" b="1" dirty="0" err="1" smtClean="0">
                <a:solidFill>
                  <a:srgbClr val="0000FF"/>
                </a:solidFill>
                <a:latin typeface="Arial" pitchFamily="34" charset="0"/>
                <a:ea typeface="Tahoma" pitchFamily="34" charset="0"/>
                <a:cs typeface="Arial" pitchFamily="34" charset="0"/>
              </a:rPr>
              <a:t>Bộ</a:t>
            </a:r>
            <a:r>
              <a:rPr lang="en-US" b="1" dirty="0" smtClean="0">
                <a:solidFill>
                  <a:srgbClr val="0000FF"/>
                </a:solidFill>
                <a:latin typeface="Arial" pitchFamily="34" charset="0"/>
                <a:ea typeface="Tahoma" pitchFamily="34" charset="0"/>
                <a:cs typeface="Arial" pitchFamily="34" charset="0"/>
              </a:rPr>
              <a:t> </a:t>
            </a:r>
            <a:r>
              <a:rPr lang="en-US" b="1" dirty="0" err="1" smtClean="0">
                <a:solidFill>
                  <a:srgbClr val="0000FF"/>
                </a:solidFill>
                <a:latin typeface="Arial" pitchFamily="34" charset="0"/>
                <a:ea typeface="Tahoma" pitchFamily="34" charset="0"/>
                <a:cs typeface="Arial" pitchFamily="34" charset="0"/>
              </a:rPr>
              <a:t>môn</a:t>
            </a:r>
            <a:r>
              <a:rPr lang="en-US" b="1" dirty="0" smtClean="0">
                <a:solidFill>
                  <a:srgbClr val="0000FF"/>
                </a:solidFill>
                <a:latin typeface="Arial" pitchFamily="34" charset="0"/>
                <a:ea typeface="Tahoma" pitchFamily="34" charset="0"/>
                <a:cs typeface="Arial" pitchFamily="34" charset="0"/>
              </a:rPr>
              <a:t> </a:t>
            </a:r>
            <a:r>
              <a:rPr lang="en-US" b="1" dirty="0" err="1" smtClean="0">
                <a:solidFill>
                  <a:srgbClr val="0000FF"/>
                </a:solidFill>
                <a:latin typeface="Arial" pitchFamily="34" charset="0"/>
                <a:ea typeface="Tahoma" pitchFamily="34" charset="0"/>
                <a:cs typeface="Arial" pitchFamily="34" charset="0"/>
              </a:rPr>
              <a:t>Điều</a:t>
            </a:r>
            <a:r>
              <a:rPr lang="en-US" b="1" dirty="0" smtClean="0">
                <a:solidFill>
                  <a:srgbClr val="0000FF"/>
                </a:solidFill>
                <a:latin typeface="Arial" pitchFamily="34" charset="0"/>
                <a:ea typeface="Tahoma" pitchFamily="34" charset="0"/>
                <a:cs typeface="Arial" pitchFamily="34" charset="0"/>
              </a:rPr>
              <a:t> </a:t>
            </a:r>
            <a:r>
              <a:rPr lang="en-US" b="1" dirty="0" err="1" smtClean="0">
                <a:solidFill>
                  <a:srgbClr val="0000FF"/>
                </a:solidFill>
                <a:latin typeface="Arial" pitchFamily="34" charset="0"/>
                <a:ea typeface="Tahoma" pitchFamily="34" charset="0"/>
                <a:cs typeface="Arial" pitchFamily="34" charset="0"/>
              </a:rPr>
              <a:t>dưỡng</a:t>
            </a:r>
            <a:r>
              <a:rPr lang="en-US" dirty="0" smtClean="0"/>
              <a:t>   </a:t>
            </a:r>
            <a:endParaRPr lang="en-US" dirty="0"/>
          </a:p>
        </p:txBody>
      </p:sp>
      <p:grpSp>
        <p:nvGrpSpPr>
          <p:cNvPr id="14" name="Group 13"/>
          <p:cNvGrpSpPr/>
          <p:nvPr/>
        </p:nvGrpSpPr>
        <p:grpSpPr>
          <a:xfrm>
            <a:off x="3059832" y="2355727"/>
            <a:ext cx="3340968" cy="2559174"/>
            <a:chOff x="0" y="0"/>
            <a:chExt cx="2834005" cy="2389121"/>
          </a:xfrm>
        </p:grpSpPr>
        <p:pic>
          <p:nvPicPr>
            <p:cNvPr id="15" name="Picture 14" descr="Káº¿t quáº£ hÃ¬nh áº£nh cho ghi Äiá»n tim"/>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5240"/>
              <a:ext cx="2834005" cy="2352675"/>
            </a:xfrm>
            <a:prstGeom prst="rect">
              <a:avLst/>
            </a:prstGeom>
            <a:noFill/>
            <a:ln>
              <a:noFill/>
            </a:ln>
          </p:spPr>
        </p:pic>
        <p:sp>
          <p:nvSpPr>
            <p:cNvPr id="16" name="Text Box 8"/>
            <p:cNvSpPr txBox="1"/>
            <p:nvPr/>
          </p:nvSpPr>
          <p:spPr>
            <a:xfrm>
              <a:off x="1691640" y="167640"/>
              <a:ext cx="807364" cy="205991"/>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US" sz="600">
                  <a:effectLst/>
                  <a:latin typeface="Times New Roman" panose="02020603050405020304" pitchFamily="18" charset="0"/>
                  <a:ea typeface="Times New Roman" panose="02020603050405020304" pitchFamily="18" charset="0"/>
                </a:rPr>
                <a:t>Điện cực trước tim</a:t>
              </a:r>
              <a:endParaRPr lang="en-US" sz="1400">
                <a:effectLst/>
                <a:latin typeface="Times New Roman" panose="02020603050405020304" pitchFamily="18" charset="0"/>
                <a:ea typeface="Times New Roman" panose="02020603050405020304" pitchFamily="18" charset="0"/>
              </a:endParaRPr>
            </a:p>
          </p:txBody>
        </p:sp>
        <p:sp>
          <p:nvSpPr>
            <p:cNvPr id="17" name="Text Box 9"/>
            <p:cNvSpPr txBox="1"/>
            <p:nvPr/>
          </p:nvSpPr>
          <p:spPr>
            <a:xfrm>
              <a:off x="1013460" y="354330"/>
              <a:ext cx="430530" cy="20574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US" sz="600">
                  <a:effectLst/>
                  <a:latin typeface="Times New Roman" panose="02020603050405020304" pitchFamily="18" charset="0"/>
                  <a:ea typeface="Times New Roman" panose="02020603050405020304" pitchFamily="18" charset="0"/>
                </a:rPr>
                <a:t>Kết quả</a:t>
              </a:r>
              <a:endParaRPr lang="en-US" sz="1400">
                <a:effectLst/>
                <a:latin typeface="Times New Roman" panose="02020603050405020304" pitchFamily="18" charset="0"/>
                <a:ea typeface="Times New Roman" panose="02020603050405020304" pitchFamily="18" charset="0"/>
              </a:endParaRPr>
            </a:p>
          </p:txBody>
        </p:sp>
        <p:sp>
          <p:nvSpPr>
            <p:cNvPr id="18" name="Text Box 10"/>
            <p:cNvSpPr txBox="1"/>
            <p:nvPr/>
          </p:nvSpPr>
          <p:spPr>
            <a:xfrm>
              <a:off x="129540" y="0"/>
              <a:ext cx="563880" cy="205991"/>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US" sz="600">
                  <a:effectLst/>
                  <a:latin typeface="Times New Roman" panose="02020603050405020304" pitchFamily="18" charset="0"/>
                  <a:ea typeface="Times New Roman" panose="02020603050405020304" pitchFamily="18" charset="0"/>
                </a:rPr>
                <a:t>Điều dưỡng</a:t>
              </a:r>
              <a:endParaRPr lang="en-US" sz="1400">
                <a:effectLst/>
                <a:latin typeface="Times New Roman" panose="02020603050405020304" pitchFamily="18" charset="0"/>
                <a:ea typeface="Times New Roman" panose="02020603050405020304" pitchFamily="18" charset="0"/>
              </a:endParaRPr>
            </a:p>
          </p:txBody>
        </p:sp>
        <p:sp>
          <p:nvSpPr>
            <p:cNvPr id="19" name="Text Box 12"/>
            <p:cNvSpPr txBox="1"/>
            <p:nvPr/>
          </p:nvSpPr>
          <p:spPr>
            <a:xfrm>
              <a:off x="582930" y="590550"/>
              <a:ext cx="354330" cy="37719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US" sz="600">
                  <a:effectLst/>
                  <a:latin typeface="Times New Roman" panose="02020603050405020304" pitchFamily="18" charset="0"/>
                  <a:ea typeface="Times New Roman" panose="02020603050405020304" pitchFamily="18" charset="0"/>
                </a:rPr>
                <a:t>Máy Điên tim</a:t>
              </a:r>
              <a:endParaRPr lang="en-US" sz="1400">
                <a:effectLst/>
                <a:latin typeface="Times New Roman" panose="02020603050405020304" pitchFamily="18" charset="0"/>
                <a:ea typeface="Times New Roman" panose="02020603050405020304" pitchFamily="18" charset="0"/>
              </a:endParaRPr>
            </a:p>
          </p:txBody>
        </p:sp>
        <p:sp>
          <p:nvSpPr>
            <p:cNvPr id="20" name="Text Box 13"/>
            <p:cNvSpPr txBox="1"/>
            <p:nvPr/>
          </p:nvSpPr>
          <p:spPr>
            <a:xfrm>
              <a:off x="830580" y="2183130"/>
              <a:ext cx="807364" cy="205991"/>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US" sz="600">
                  <a:effectLst/>
                  <a:latin typeface="Times New Roman" panose="02020603050405020304" pitchFamily="18" charset="0"/>
                  <a:ea typeface="Times New Roman" panose="02020603050405020304" pitchFamily="18" charset="0"/>
                </a:rPr>
                <a:t>Điện cực ngoại biên</a:t>
              </a:r>
              <a:endParaRPr lang="en-US" sz="1400">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35226316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2800" b="1" dirty="0" smtClean="0">
                <a:solidFill>
                  <a:schemeClr val="bg1"/>
                </a:solidFill>
                <a:latin typeface="Tahoma" pitchFamily="34" charset="0"/>
                <a:ea typeface="Tahoma" pitchFamily="34" charset="0"/>
                <a:cs typeface="Tahoma" pitchFamily="34" charset="0"/>
              </a:rPr>
              <a:t> </a:t>
            </a:r>
            <a:r>
              <a:rPr lang="en-US" sz="2800" b="1" dirty="0" err="1" smtClean="0">
                <a:solidFill>
                  <a:schemeClr val="bg1"/>
                </a:solidFill>
                <a:latin typeface="Tahoma" pitchFamily="34" charset="0"/>
                <a:ea typeface="Tahoma" pitchFamily="34" charset="0"/>
                <a:cs typeface="Tahoma" pitchFamily="34" charset="0"/>
              </a:rPr>
              <a:t>MỤC</a:t>
            </a:r>
            <a:r>
              <a:rPr lang="en-US" sz="2800" b="1" dirty="0" smtClean="0">
                <a:solidFill>
                  <a:schemeClr val="bg1"/>
                </a:solidFill>
                <a:latin typeface="Tahoma" pitchFamily="34" charset="0"/>
                <a:ea typeface="Tahoma" pitchFamily="34" charset="0"/>
                <a:cs typeface="Tahoma" pitchFamily="34" charset="0"/>
              </a:rPr>
              <a:t> </a:t>
            </a:r>
            <a:r>
              <a:rPr lang="en-US" sz="2800" b="1" dirty="0" err="1" smtClean="0">
                <a:solidFill>
                  <a:schemeClr val="bg1"/>
                </a:solidFill>
                <a:latin typeface="Tahoma" pitchFamily="34" charset="0"/>
                <a:ea typeface="Tahoma" pitchFamily="34" charset="0"/>
                <a:cs typeface="Tahoma" pitchFamily="34" charset="0"/>
              </a:rPr>
              <a:t>TIÊU</a:t>
            </a:r>
            <a:r>
              <a:rPr lang="en-US" sz="2800" b="1" dirty="0" smtClean="0">
                <a:solidFill>
                  <a:schemeClr val="bg1"/>
                </a:solidFill>
                <a:latin typeface="Tahoma" pitchFamily="34" charset="0"/>
                <a:ea typeface="Tahoma" pitchFamily="34" charset="0"/>
                <a:cs typeface="Tahoma" pitchFamily="34" charset="0"/>
              </a:rPr>
              <a:t> </a:t>
            </a:r>
            <a:r>
              <a:rPr lang="en-US" sz="2800" b="1" dirty="0" err="1" smtClean="0">
                <a:solidFill>
                  <a:schemeClr val="bg1"/>
                </a:solidFill>
                <a:latin typeface="Tahoma" pitchFamily="34" charset="0"/>
                <a:ea typeface="Tahoma" pitchFamily="34" charset="0"/>
                <a:cs typeface="Tahoma" pitchFamily="34" charset="0"/>
              </a:rPr>
              <a:t>BÀI</a:t>
            </a:r>
            <a:r>
              <a:rPr lang="en-US" sz="2800" b="1" dirty="0" smtClean="0">
                <a:solidFill>
                  <a:schemeClr val="bg1"/>
                </a:solidFill>
                <a:latin typeface="Tahoma" pitchFamily="34" charset="0"/>
                <a:ea typeface="Tahoma" pitchFamily="34" charset="0"/>
                <a:cs typeface="Tahoma" pitchFamily="34" charset="0"/>
              </a:rPr>
              <a:t> </a:t>
            </a:r>
            <a:r>
              <a:rPr lang="en-US" sz="2800" b="1" dirty="0" err="1" smtClean="0">
                <a:solidFill>
                  <a:schemeClr val="bg1"/>
                </a:solidFill>
                <a:latin typeface="Tahoma" pitchFamily="34" charset="0"/>
                <a:ea typeface="Tahoma" pitchFamily="34" charset="0"/>
                <a:cs typeface="Tahoma" pitchFamily="34" charset="0"/>
              </a:rPr>
              <a:t>HỌC</a:t>
            </a:r>
            <a:endParaRPr lang="en-US" sz="2800" b="1" dirty="0">
              <a:solidFill>
                <a:schemeClr val="bg1"/>
              </a:solidFill>
              <a:latin typeface="Tahoma" pitchFamily="34" charset="0"/>
              <a:ea typeface="Tahoma" pitchFamily="34" charset="0"/>
              <a:cs typeface="Tahoma" pitchFamily="34" charset="0"/>
            </a:endParaRPr>
          </a:p>
        </p:txBody>
      </p:sp>
      <p:pic>
        <p:nvPicPr>
          <p:cNvPr id="1026" name="Picture 2" descr="C:\Users\VN-Pro\Desktop\Quy chuan Logo Cao Dang y Bach Mai_nho.jpg"/>
          <p:cNvPicPr>
            <a:picLocks noChangeAspect="1" noChangeArrowheads="1"/>
          </p:cNvPicPr>
          <p:nvPr/>
        </p:nvPicPr>
        <p:blipFill>
          <a:blip r:embed="rId3"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7" name="Picture 3" descr="D:\ảnh\LOGO bachmai.jpg"/>
          <p:cNvPicPr>
            <a:picLocks noChangeAspect="1" noChangeArrowheads="1"/>
          </p:cNvPicPr>
          <p:nvPr/>
        </p:nvPicPr>
        <p:blipFill>
          <a:blip r:embed="rId4"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Subtitle 2"/>
          <p:cNvSpPr>
            <a:spLocks noGrp="1"/>
          </p:cNvSpPr>
          <p:nvPr>
            <p:ph type="subTitle" idx="1"/>
          </p:nvPr>
        </p:nvSpPr>
        <p:spPr>
          <a:xfrm>
            <a:off x="0" y="756897"/>
            <a:ext cx="9144000" cy="4286244"/>
          </a:xfrm>
        </p:spPr>
        <p:txBody>
          <a:bodyPr>
            <a:noAutofit/>
          </a:bodyPr>
          <a:lstStyle/>
          <a:p>
            <a:pPr marL="342900" lvl="0" indent="-342900" algn="just">
              <a:spcAft>
                <a:spcPts val="0"/>
              </a:spcAft>
              <a:buFont typeface="+mj-lt"/>
              <a:buAutoNum type="arabicPeriod"/>
              <a:tabLst>
                <a:tab pos="228600" algn="l"/>
              </a:tabLst>
            </a:pPr>
            <a:r>
              <a:rPr lang="en-US" sz="2000" dirty="0" err="1">
                <a:solidFill>
                  <a:srgbClr val="0000FF"/>
                </a:solidFill>
                <a:latin typeface="Arial" panose="020B0604020202020204" pitchFamily="34" charset="0"/>
                <a:cs typeface="Arial" panose="020B0604020202020204" pitchFamily="34" charset="0"/>
              </a:rPr>
              <a:t>Trình</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bày</a:t>
            </a:r>
            <a:r>
              <a:rPr lang="vi-VN" sz="2000" dirty="0">
                <a:solidFill>
                  <a:srgbClr val="0000FF"/>
                </a:solidFill>
                <a:latin typeface="Arial" panose="020B0604020202020204" pitchFamily="34" charset="0"/>
                <a:cs typeface="Arial" panose="020B0604020202020204" pitchFamily="34" charset="0"/>
              </a:rPr>
              <a:t> </a:t>
            </a:r>
            <a:r>
              <a:rPr lang="vi-VN" sz="2000" dirty="0" smtClean="0">
                <a:solidFill>
                  <a:srgbClr val="0000FF"/>
                </a:solidFill>
                <a:latin typeface="Arial" panose="020B0604020202020204" pitchFamily="34" charset="0"/>
                <a:cs typeface="Arial" panose="020B0604020202020204" pitchFamily="34" charset="0"/>
              </a:rPr>
              <a:t>được</a:t>
            </a:r>
            <a:r>
              <a:rPr lang="en-US" sz="2000" dirty="0" smtClean="0">
                <a:solidFill>
                  <a:srgbClr val="0000FF"/>
                </a:solidFill>
                <a:latin typeface="Arial" panose="020B0604020202020204" pitchFamily="34" charset="0"/>
                <a:cs typeface="Arial" panose="020B0604020202020204" pitchFamily="34" charset="0"/>
              </a:rPr>
              <a:t> </a:t>
            </a:r>
            <a:r>
              <a:rPr lang="en-US" sz="2000" dirty="0" err="1" smtClean="0">
                <a:solidFill>
                  <a:srgbClr val="0000FF"/>
                </a:solidFill>
                <a:latin typeface="Arial" panose="020B0604020202020204" pitchFamily="34" charset="0"/>
                <a:cs typeface="Arial" panose="020B0604020202020204" pitchFamily="34" charset="0"/>
              </a:rPr>
              <a:t>khái</a:t>
            </a:r>
            <a:r>
              <a:rPr lang="en-US" sz="2000" dirty="0" smtClean="0">
                <a:solidFill>
                  <a:srgbClr val="0000FF"/>
                </a:solidFill>
                <a:latin typeface="Arial" panose="020B0604020202020204" pitchFamily="34" charset="0"/>
                <a:cs typeface="Arial" panose="020B0604020202020204" pitchFamily="34" charset="0"/>
              </a:rPr>
              <a:t> </a:t>
            </a:r>
            <a:r>
              <a:rPr lang="en-US" sz="2000" dirty="0" err="1" smtClean="0">
                <a:solidFill>
                  <a:srgbClr val="0000FF"/>
                </a:solidFill>
                <a:latin typeface="Arial" panose="020B0604020202020204" pitchFamily="34" charset="0"/>
                <a:cs typeface="Arial" panose="020B0604020202020204" pitchFamily="34" charset="0"/>
              </a:rPr>
              <a:t>niệm</a:t>
            </a:r>
            <a:r>
              <a:rPr lang="en-US" sz="2000" dirty="0" smtClean="0">
                <a:solidFill>
                  <a:srgbClr val="0000FF"/>
                </a:solidFill>
                <a:latin typeface="Arial" panose="020B0604020202020204" pitchFamily="34" charset="0"/>
                <a:cs typeface="Arial" panose="020B0604020202020204" pitchFamily="34" charset="0"/>
              </a:rPr>
              <a:t>,</a:t>
            </a:r>
            <a:r>
              <a:rPr lang="vi-VN" sz="2000" dirty="0" smtClean="0">
                <a:solidFill>
                  <a:srgbClr val="0000FF"/>
                </a:solidFill>
                <a:latin typeface="Arial" panose="020B0604020202020204" pitchFamily="34" charset="0"/>
                <a:cs typeface="Arial" panose="020B0604020202020204" pitchFamily="34" charset="0"/>
              </a:rPr>
              <a:t> </a:t>
            </a:r>
            <a:r>
              <a:rPr lang="vi-VN" sz="2000" dirty="0">
                <a:solidFill>
                  <a:srgbClr val="0000FF"/>
                </a:solidFill>
                <a:latin typeface="Arial" panose="020B0604020202020204" pitchFamily="34" charset="0"/>
                <a:cs typeface="Arial" panose="020B0604020202020204" pitchFamily="34" charset="0"/>
              </a:rPr>
              <a:t>mục đích</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áp</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dụng</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kỹ</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thuật</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ghi</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điện</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tim</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cho</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người</a:t>
            </a:r>
            <a:r>
              <a:rPr lang="en-US" sz="2000" dirty="0">
                <a:solidFill>
                  <a:srgbClr val="0000FF"/>
                </a:solidFill>
                <a:latin typeface="Arial" panose="020B0604020202020204" pitchFamily="34" charset="0"/>
                <a:cs typeface="Arial" panose="020B0604020202020204" pitchFamily="34" charset="0"/>
              </a:rPr>
              <a:t> </a:t>
            </a:r>
            <a:r>
              <a:rPr lang="en-US" sz="2000" dirty="0" err="1" smtClean="0">
                <a:solidFill>
                  <a:srgbClr val="0000FF"/>
                </a:solidFill>
                <a:latin typeface="Arial" panose="020B0604020202020204" pitchFamily="34" charset="0"/>
                <a:cs typeface="Arial" panose="020B0604020202020204" pitchFamily="34" charset="0"/>
              </a:rPr>
              <a:t>bệnh</a:t>
            </a:r>
            <a:r>
              <a:rPr lang="vi-VN" sz="2000" dirty="0" smtClean="0">
                <a:solidFill>
                  <a:srgbClr val="0000FF"/>
                </a:solidFill>
                <a:latin typeface="Arial" panose="020B0604020202020204" pitchFamily="34" charset="0"/>
                <a:cs typeface="Arial" panose="020B0604020202020204" pitchFamily="34" charset="0"/>
              </a:rPr>
              <a:t>.</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Aft>
                <a:spcPts val="0"/>
              </a:spcAft>
              <a:buFont typeface="+mj-lt"/>
              <a:buAutoNum type="arabicPeriod"/>
              <a:tabLst>
                <a:tab pos="228600" algn="l"/>
              </a:tabLst>
            </a:pPr>
            <a:r>
              <a:rPr lang="en-US" sz="2000" dirty="0" err="1">
                <a:solidFill>
                  <a:srgbClr val="0000FF"/>
                </a:solidFill>
                <a:latin typeface="Arial" panose="020B0604020202020204" pitchFamily="34" charset="0"/>
                <a:cs typeface="Arial" panose="020B0604020202020204" pitchFamily="34" charset="0"/>
              </a:rPr>
              <a:t>Trình</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bày</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được</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một</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số</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thông</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số</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cơ</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bản</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trên</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điện</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tim</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đồ</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và</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các</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sai</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sót</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có</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thể</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xảy</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ra</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khi</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ghi</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điện</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tim</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cho</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kết</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quả</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không</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chính</a:t>
            </a:r>
            <a:r>
              <a:rPr lang="en-US" sz="2000" dirty="0">
                <a:solidFill>
                  <a:srgbClr val="0000FF"/>
                </a:solidFill>
                <a:latin typeface="Arial" panose="020B0604020202020204" pitchFamily="34" charset="0"/>
                <a:cs typeface="Arial" panose="020B0604020202020204" pitchFamily="34" charset="0"/>
              </a:rPr>
              <a:t> </a:t>
            </a:r>
            <a:r>
              <a:rPr lang="en-US" sz="2000" dirty="0" err="1" smtClean="0">
                <a:solidFill>
                  <a:srgbClr val="0000FF"/>
                </a:solidFill>
                <a:latin typeface="Arial" panose="020B0604020202020204" pitchFamily="34" charset="0"/>
                <a:cs typeface="Arial" panose="020B0604020202020204" pitchFamily="34" charset="0"/>
              </a:rPr>
              <a:t>xác</a:t>
            </a:r>
            <a:r>
              <a:rPr lang="vi-VN" sz="2000" dirty="0" smtClean="0">
                <a:solidFill>
                  <a:srgbClr val="0000FF"/>
                </a:solidFill>
                <a:latin typeface="Arial" panose="020B0604020202020204" pitchFamily="34" charset="0"/>
                <a:cs typeface="Arial" panose="020B0604020202020204" pitchFamily="34" charset="0"/>
              </a:rPr>
              <a:t>.</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Aft>
                <a:spcPts val="0"/>
              </a:spcAft>
              <a:buFont typeface="+mj-lt"/>
              <a:buAutoNum type="arabicPeriod"/>
              <a:tabLst>
                <a:tab pos="228600" algn="l"/>
              </a:tabLst>
            </a:pPr>
            <a:r>
              <a:rPr lang="en-US" sz="2000" dirty="0" err="1">
                <a:solidFill>
                  <a:srgbClr val="0000FF"/>
                </a:solidFill>
                <a:latin typeface="Arial" panose="020B0604020202020204" pitchFamily="34" charset="0"/>
                <a:cs typeface="Arial" panose="020B0604020202020204" pitchFamily="34" charset="0"/>
              </a:rPr>
              <a:t>Chuẩn</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bị</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được</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người</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bệnh</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điều</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dưỡng</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dụng</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cụ</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đầy</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đủ</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chu</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đáo</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khoa</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học</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để</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tiến</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hành</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kỹ</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thuật</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ghi</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điện</a:t>
            </a:r>
            <a:r>
              <a:rPr lang="en-US" sz="2000" dirty="0">
                <a:solidFill>
                  <a:srgbClr val="0000FF"/>
                </a:solidFill>
                <a:latin typeface="Arial" panose="020B0604020202020204" pitchFamily="34" charset="0"/>
                <a:cs typeface="Arial" panose="020B0604020202020204" pitchFamily="34" charset="0"/>
              </a:rPr>
              <a:t> </a:t>
            </a:r>
            <a:r>
              <a:rPr lang="en-US" sz="2000" dirty="0" err="1" smtClean="0">
                <a:solidFill>
                  <a:srgbClr val="0000FF"/>
                </a:solidFill>
                <a:latin typeface="Arial" panose="020B0604020202020204" pitchFamily="34" charset="0"/>
                <a:cs typeface="Arial" panose="020B0604020202020204" pitchFamily="34" charset="0"/>
              </a:rPr>
              <a:t>tim.</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Aft>
                <a:spcPts val="0"/>
              </a:spcAft>
              <a:buFont typeface="+mj-lt"/>
              <a:buAutoNum type="arabicPeriod"/>
              <a:tabLst>
                <a:tab pos="228600" algn="l"/>
              </a:tabLst>
            </a:pPr>
            <a:r>
              <a:rPr lang="vi-VN" sz="2000" dirty="0">
                <a:solidFill>
                  <a:srgbClr val="0000FF"/>
                </a:solidFill>
                <a:latin typeface="Arial" panose="020B0604020202020204" pitchFamily="34" charset="0"/>
                <a:cs typeface="Arial" panose="020B0604020202020204" pitchFamily="34" charset="0"/>
              </a:rPr>
              <a:t>Tiến hành </a:t>
            </a:r>
            <a:r>
              <a:rPr lang="en-US" sz="2000" dirty="0" err="1">
                <a:solidFill>
                  <a:srgbClr val="0000FF"/>
                </a:solidFill>
                <a:latin typeface="Arial" panose="020B0604020202020204" pitchFamily="34" charset="0"/>
                <a:cs typeface="Arial" panose="020B0604020202020204" pitchFamily="34" charset="0"/>
              </a:rPr>
              <a:t>đúng</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đầy</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đủ</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các</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bước</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của</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quy</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trình</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kỹ</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thuật</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ghi</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điện</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tim</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với</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tình</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huống</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lâm</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sàng</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Tôn</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trọng</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tính</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cá</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biệt</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của</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từng</a:t>
            </a:r>
            <a:r>
              <a:rPr lang="en-US" sz="2000" dirty="0">
                <a:solidFill>
                  <a:srgbClr val="0000FF"/>
                </a:solidFill>
                <a:latin typeface="Arial" panose="020B0604020202020204" pitchFamily="34" charset="0"/>
                <a:cs typeface="Arial" panose="020B0604020202020204" pitchFamily="34" charset="0"/>
              </a:rPr>
              <a:t> ca </a:t>
            </a:r>
            <a:r>
              <a:rPr lang="en-US" sz="2000" dirty="0" err="1">
                <a:solidFill>
                  <a:srgbClr val="0000FF"/>
                </a:solidFill>
                <a:latin typeface="Arial" panose="020B0604020202020204" pitchFamily="34" charset="0"/>
                <a:cs typeface="Arial" panose="020B0604020202020204" pitchFamily="34" charset="0"/>
              </a:rPr>
              <a:t>bệnh</a:t>
            </a:r>
            <a:r>
              <a:rPr lang="en-US" sz="2000" dirty="0">
                <a:solidFill>
                  <a:srgbClr val="0000FF"/>
                </a:solidFill>
                <a:latin typeface="Arial" panose="020B0604020202020204" pitchFamily="34" charset="0"/>
                <a:cs typeface="Arial" panose="020B0604020202020204" pitchFamily="34" charset="0"/>
              </a:rPr>
              <a:t>. </a:t>
            </a:r>
            <a:endParaRPr lang="en-US" sz="2000" dirty="0" smtClean="0">
              <a:solidFill>
                <a:srgbClr val="0000FF"/>
              </a:solidFill>
              <a:latin typeface="Arial" panose="020B0604020202020204" pitchFamily="34" charset="0"/>
              <a:cs typeface="Arial" panose="020B0604020202020204" pitchFamily="34" charset="0"/>
            </a:endParaRPr>
          </a:p>
          <a:p>
            <a:pPr marL="342900" lvl="0" indent="-342900" algn="just">
              <a:spcAft>
                <a:spcPts val="0"/>
              </a:spcAft>
              <a:buFont typeface="+mj-lt"/>
              <a:buAutoNum type="arabicPeriod"/>
              <a:tabLst>
                <a:tab pos="228600" algn="l"/>
              </a:tabLst>
            </a:pPr>
            <a:r>
              <a:rPr lang="en-US" sz="2000" dirty="0" err="1" smtClean="0">
                <a:solidFill>
                  <a:srgbClr val="0000FF"/>
                </a:solidFill>
                <a:latin typeface="Arial" panose="020B0604020202020204" pitchFamily="34" charset="0"/>
                <a:cs typeface="Arial" panose="020B0604020202020204" pitchFamily="34" charset="0"/>
              </a:rPr>
              <a:t>Thể</a:t>
            </a:r>
            <a:r>
              <a:rPr lang="en-US" sz="2000" dirty="0" smtClean="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hiện</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được</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thái</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độ</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ân</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cần</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tôn</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trọng</a:t>
            </a:r>
            <a:r>
              <a:rPr lang="en-US" sz="2000" dirty="0">
                <a:solidFill>
                  <a:srgbClr val="0000FF"/>
                </a:solidFill>
                <a:latin typeface="Arial" panose="020B0604020202020204" pitchFamily="34" charset="0"/>
                <a:cs typeface="Arial" panose="020B0604020202020204" pitchFamily="34" charset="0"/>
              </a:rPr>
              <a:t> NB </a:t>
            </a:r>
            <a:r>
              <a:rPr lang="en-US" sz="2000" dirty="0" err="1">
                <a:solidFill>
                  <a:srgbClr val="0000FF"/>
                </a:solidFill>
                <a:latin typeface="Arial" panose="020B0604020202020204" pitchFamily="34" charset="0"/>
                <a:cs typeface="Arial" panose="020B0604020202020204" pitchFamily="34" charset="0"/>
              </a:rPr>
              <a:t>trong</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giao</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tiếp</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và</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thiết</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lập</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được</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môi</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trường</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chăm</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sóc</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người</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bệnh</a:t>
            </a:r>
            <a:r>
              <a:rPr lang="en-US" sz="2000" dirty="0">
                <a:solidFill>
                  <a:srgbClr val="0000FF"/>
                </a:solidFill>
                <a:latin typeface="Arial" panose="020B0604020202020204" pitchFamily="34" charset="0"/>
                <a:cs typeface="Arial" panose="020B0604020202020204" pitchFamily="34" charset="0"/>
              </a:rPr>
              <a:t> an </a:t>
            </a:r>
            <a:r>
              <a:rPr lang="en-US" sz="2000" dirty="0" err="1">
                <a:solidFill>
                  <a:srgbClr val="0000FF"/>
                </a:solidFill>
                <a:latin typeface="Arial" panose="020B0604020202020204" pitchFamily="34" charset="0"/>
                <a:cs typeface="Arial" panose="020B0604020202020204" pitchFamily="34" charset="0"/>
              </a:rPr>
              <a:t>toàn</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tại</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các</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phòng</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tiền</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lâm</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sàng</a:t>
            </a:r>
            <a:r>
              <a:rPr lang="en-US" sz="2000" dirty="0">
                <a:solidFill>
                  <a:srgbClr val="0000FF"/>
                </a:solidFill>
                <a:latin typeface="Arial" panose="020B0604020202020204" pitchFamily="34" charset="0"/>
                <a:cs typeface="Arial" panose="020B0604020202020204" pitchFamily="34" charset="0"/>
              </a:rPr>
              <a:t>. </a:t>
            </a:r>
            <a:endParaRPr lang="en-US" sz="2000" dirty="0" smtClean="0">
              <a:latin typeface="Arial" panose="020B0604020202020204" pitchFamily="34" charset="0"/>
              <a:cs typeface="Arial" panose="020B0604020202020204" pitchFamily="34" charset="0"/>
            </a:endParaRPr>
          </a:p>
          <a:p>
            <a:pPr marL="342900" lvl="0" indent="-342900" algn="just">
              <a:spcAft>
                <a:spcPts val="0"/>
              </a:spcAft>
              <a:buFont typeface="+mj-lt"/>
              <a:buAutoNum type="arabicPeriod"/>
              <a:tabLst>
                <a:tab pos="228600" algn="l"/>
              </a:tabLst>
            </a:pPr>
            <a:r>
              <a:rPr lang="en-US" sz="2000" dirty="0" err="1" smtClean="0">
                <a:solidFill>
                  <a:srgbClr val="0000FF"/>
                </a:solidFill>
                <a:latin typeface="Arial" panose="020B0604020202020204" pitchFamily="34" charset="0"/>
                <a:ea typeface="Times New Roman" panose="02020603050405020304" pitchFamily="18" charset="0"/>
                <a:cs typeface="Arial" panose="020B0604020202020204" pitchFamily="34" charset="0"/>
              </a:rPr>
              <a:t>Thể</a:t>
            </a:r>
            <a:r>
              <a:rPr lang="en-US" sz="2000" dirty="0" smtClean="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hiện</a:t>
            </a:r>
            <a:r>
              <a:rPr lang="en-US"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tính</a:t>
            </a:r>
            <a:r>
              <a:rPr lang="en-US"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tích</a:t>
            </a:r>
            <a:r>
              <a:rPr lang="en-US"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cực</a:t>
            </a:r>
            <a:r>
              <a:rPr lang="en-US"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trong</a:t>
            </a:r>
            <a:r>
              <a:rPr lang="en-US"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học</a:t>
            </a:r>
            <a:r>
              <a:rPr lang="en-US"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tập</a:t>
            </a:r>
            <a:r>
              <a:rPr lang="en-US"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khả</a:t>
            </a:r>
            <a:r>
              <a:rPr lang="en-US"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năng</a:t>
            </a:r>
            <a:r>
              <a:rPr lang="en-US"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độc</a:t>
            </a:r>
            <a:r>
              <a:rPr lang="en-US"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lập</a:t>
            </a:r>
            <a:r>
              <a:rPr lang="en-US"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và</a:t>
            </a:r>
            <a:r>
              <a:rPr lang="en-US"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phối</a:t>
            </a:r>
            <a:r>
              <a:rPr lang="en-US"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hợp</a:t>
            </a:r>
            <a:r>
              <a:rPr lang="en-US"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tốt</a:t>
            </a:r>
            <a:r>
              <a:rPr lang="en-US"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trong</a:t>
            </a:r>
            <a:r>
              <a:rPr lang="en-US"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làm</a:t>
            </a:r>
            <a:r>
              <a:rPr lang="en-US"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việc</a:t>
            </a:r>
            <a:r>
              <a:rPr lang="en-US"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nhóm</a:t>
            </a:r>
            <a:r>
              <a:rPr lang="en-US"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Quản</a:t>
            </a:r>
            <a:r>
              <a:rPr lang="en-US"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lý</a:t>
            </a:r>
            <a:r>
              <a:rPr lang="en-US"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thời</a:t>
            </a:r>
            <a:r>
              <a:rPr lang="en-US"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gian</a:t>
            </a:r>
            <a:r>
              <a:rPr lang="en-US"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tự</a:t>
            </a:r>
            <a:r>
              <a:rPr lang="en-US"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 tin </a:t>
            </a:r>
            <a:r>
              <a:rPr lang="en-US" sz="20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phát</a:t>
            </a:r>
            <a:r>
              <a:rPr lang="en-US"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biểu</a:t>
            </a:r>
            <a:r>
              <a:rPr lang="en-US"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trong</a:t>
            </a:r>
            <a:r>
              <a:rPr lang="en-US"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môi</a:t>
            </a:r>
            <a:r>
              <a:rPr lang="en-US"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trường</a:t>
            </a:r>
            <a:r>
              <a:rPr lang="en-US"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học</a:t>
            </a:r>
            <a:r>
              <a:rPr lang="en-US"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tập</a:t>
            </a:r>
            <a:r>
              <a:rPr lang="en-US"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endParaRPr lang="en-US" sz="2000"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07536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2800" b="1" dirty="0" smtClean="0">
                <a:solidFill>
                  <a:schemeClr val="bg1"/>
                </a:solidFill>
                <a:latin typeface="Tahoma" pitchFamily="34" charset="0"/>
                <a:ea typeface="Tahoma" pitchFamily="34" charset="0"/>
                <a:cs typeface="Tahoma" pitchFamily="34" charset="0"/>
              </a:rPr>
              <a:t> 1. </a:t>
            </a:r>
            <a:r>
              <a:rPr lang="vi-VN" sz="2800" b="1" dirty="0" smtClean="0">
                <a:solidFill>
                  <a:schemeClr val="bg1"/>
                </a:solidFill>
                <a:latin typeface="Tahoma" pitchFamily="34" charset="0"/>
                <a:ea typeface="Tahoma" pitchFamily="34" charset="0"/>
                <a:cs typeface="Tahoma" pitchFamily="34" charset="0"/>
              </a:rPr>
              <a:t>KHÁI NIỆM</a:t>
            </a:r>
            <a:endParaRPr lang="en-US" sz="2800" b="1" dirty="0">
              <a:solidFill>
                <a:schemeClr val="bg1"/>
              </a:solidFill>
              <a:latin typeface="Tahoma" pitchFamily="34" charset="0"/>
              <a:ea typeface="Tahoma" pitchFamily="34" charset="0"/>
              <a:cs typeface="Tahoma" pitchFamily="34" charset="0"/>
            </a:endParaRPr>
          </a:p>
        </p:txBody>
      </p:sp>
      <p:pic>
        <p:nvPicPr>
          <p:cNvPr id="7" name="Picture 2" descr="C:\Users\VN-Pro\Desktop\Quy chuan Logo Cao Dang y Bach Mai_nho.jpg"/>
          <p:cNvPicPr>
            <a:picLocks noChangeAspect="1" noChangeArrowheads="1"/>
          </p:cNvPicPr>
          <p:nvPr/>
        </p:nvPicPr>
        <p:blipFill>
          <a:blip r:embed="rId3"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3" descr="D:\ảnh\LOGO bachmai.jpg"/>
          <p:cNvPicPr>
            <a:picLocks noChangeAspect="1" noChangeArrowheads="1"/>
          </p:cNvPicPr>
          <p:nvPr/>
        </p:nvPicPr>
        <p:blipFill>
          <a:blip r:embed="rId4"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Subtitle 2"/>
          <p:cNvSpPr>
            <a:spLocks noGrp="1"/>
          </p:cNvSpPr>
          <p:nvPr>
            <p:ph type="subTitle" idx="1"/>
          </p:nvPr>
        </p:nvSpPr>
        <p:spPr>
          <a:xfrm>
            <a:off x="0" y="742950"/>
            <a:ext cx="9144000" cy="4400550"/>
          </a:xfrm>
        </p:spPr>
        <p:txBody>
          <a:bodyPr>
            <a:noAutofit/>
          </a:bodyPr>
          <a:lstStyle/>
          <a:p>
            <a:pPr marL="876300" indent="-514350" algn="just">
              <a:lnSpc>
                <a:spcPct val="150000"/>
              </a:lnSpc>
              <a:spcBef>
                <a:spcPts val="0"/>
              </a:spcBef>
              <a:tabLst>
                <a:tab pos="228600" algn="l"/>
              </a:tabLst>
            </a:pPr>
            <a:r>
              <a:rPr lang="vi-VN" sz="3600" b="1" i="1" dirty="0" smtClean="0">
                <a:solidFill>
                  <a:srgbClr val="FF0000"/>
                </a:solidFill>
                <a:latin typeface="Arial" pitchFamily="34" charset="0"/>
                <a:cs typeface="Arial" pitchFamily="34" charset="0"/>
              </a:rPr>
              <a:t>Câu hỏi 1:</a:t>
            </a:r>
            <a:endParaRPr lang="pt-BR" sz="3600" b="1" i="1" dirty="0" smtClean="0">
              <a:solidFill>
                <a:srgbClr val="FF0000"/>
              </a:solidFill>
              <a:latin typeface="Arial" pitchFamily="34" charset="0"/>
              <a:cs typeface="Arial" pitchFamily="34" charset="0"/>
            </a:endParaRPr>
          </a:p>
          <a:p>
            <a:pPr marL="876300" indent="-514350" algn="just">
              <a:lnSpc>
                <a:spcPct val="150000"/>
              </a:lnSpc>
              <a:spcBef>
                <a:spcPts val="0"/>
              </a:spcBef>
              <a:tabLst>
                <a:tab pos="228600" algn="l"/>
              </a:tabLst>
            </a:pPr>
            <a:r>
              <a:rPr lang="pt-BR" sz="3600" dirty="0" smtClean="0">
                <a:solidFill>
                  <a:srgbClr val="0000FF"/>
                </a:solidFill>
                <a:latin typeface="Arial" pitchFamily="34" charset="0"/>
                <a:cs typeface="Arial" pitchFamily="34" charset="0"/>
              </a:rPr>
              <a:t>	Trình bày</a:t>
            </a:r>
            <a:r>
              <a:rPr lang="vi-VN" sz="3600" dirty="0" smtClean="0">
                <a:solidFill>
                  <a:srgbClr val="0000FF"/>
                </a:solidFill>
                <a:latin typeface="Arial" pitchFamily="34" charset="0"/>
                <a:cs typeface="Arial" pitchFamily="34" charset="0"/>
              </a:rPr>
              <a:t> khái niệm</a:t>
            </a:r>
            <a:r>
              <a:rPr lang="pt-BR" sz="3600" dirty="0" smtClean="0">
                <a:solidFill>
                  <a:srgbClr val="0000FF"/>
                </a:solidFill>
                <a:latin typeface="Arial" pitchFamily="34" charset="0"/>
                <a:cs typeface="Arial" pitchFamily="34" charset="0"/>
              </a:rPr>
              <a:t> </a:t>
            </a:r>
            <a:r>
              <a:rPr lang="vi-VN" sz="3600" dirty="0" smtClean="0">
                <a:solidFill>
                  <a:srgbClr val="0000FF"/>
                </a:solidFill>
                <a:latin typeface="Arial" pitchFamily="34" charset="0"/>
                <a:cs typeface="Arial" pitchFamily="34" charset="0"/>
              </a:rPr>
              <a:t>điện tim đồ</a:t>
            </a:r>
            <a:r>
              <a:rPr lang="en-US" sz="3600" dirty="0" smtClean="0">
                <a:solidFill>
                  <a:srgbClr val="0000FF"/>
                </a:solidFill>
                <a:latin typeface="Arial" pitchFamily="34" charset="0"/>
                <a:cs typeface="Arial" pitchFamily="34" charset="0"/>
              </a:rPr>
              <a:t> </a:t>
            </a:r>
            <a:r>
              <a:rPr lang="en-US" sz="3600" dirty="0" err="1" smtClean="0">
                <a:solidFill>
                  <a:srgbClr val="0000FF"/>
                </a:solidFill>
                <a:latin typeface="Arial" pitchFamily="34" charset="0"/>
                <a:cs typeface="Arial" pitchFamily="34" charset="0"/>
              </a:rPr>
              <a:t>và</a:t>
            </a:r>
            <a:r>
              <a:rPr lang="en-US" sz="3600" dirty="0" smtClean="0">
                <a:solidFill>
                  <a:srgbClr val="0000FF"/>
                </a:solidFill>
                <a:latin typeface="Arial" pitchFamily="34" charset="0"/>
                <a:cs typeface="Arial" pitchFamily="34" charset="0"/>
              </a:rPr>
              <a:t> </a:t>
            </a:r>
            <a:r>
              <a:rPr lang="en-US" sz="3600" dirty="0" err="1" smtClean="0">
                <a:solidFill>
                  <a:srgbClr val="0000FF"/>
                </a:solidFill>
                <a:latin typeface="Arial" pitchFamily="34" charset="0"/>
                <a:cs typeface="Arial" pitchFamily="34" charset="0"/>
              </a:rPr>
              <a:t>kỹ</a:t>
            </a:r>
            <a:r>
              <a:rPr lang="en-US" sz="3600" dirty="0" smtClean="0">
                <a:solidFill>
                  <a:srgbClr val="0000FF"/>
                </a:solidFill>
                <a:latin typeface="Arial" pitchFamily="34" charset="0"/>
                <a:cs typeface="Arial" pitchFamily="34" charset="0"/>
              </a:rPr>
              <a:t> </a:t>
            </a:r>
            <a:r>
              <a:rPr lang="en-US" sz="3600" dirty="0" err="1" smtClean="0">
                <a:solidFill>
                  <a:srgbClr val="0000FF"/>
                </a:solidFill>
                <a:latin typeface="Arial" pitchFamily="34" charset="0"/>
                <a:cs typeface="Arial" pitchFamily="34" charset="0"/>
              </a:rPr>
              <a:t>thuật</a:t>
            </a:r>
            <a:r>
              <a:rPr lang="en-US" sz="3600" dirty="0" smtClean="0">
                <a:solidFill>
                  <a:srgbClr val="0000FF"/>
                </a:solidFill>
                <a:latin typeface="Arial" pitchFamily="34" charset="0"/>
                <a:cs typeface="Arial" pitchFamily="34" charset="0"/>
              </a:rPr>
              <a:t> </a:t>
            </a:r>
            <a:r>
              <a:rPr lang="en-US" sz="3600" dirty="0" err="1" smtClean="0">
                <a:solidFill>
                  <a:srgbClr val="0000FF"/>
                </a:solidFill>
                <a:latin typeface="Arial" pitchFamily="34" charset="0"/>
                <a:cs typeface="Arial" pitchFamily="34" charset="0"/>
              </a:rPr>
              <a:t>ghi</a:t>
            </a:r>
            <a:r>
              <a:rPr lang="en-US" sz="3600" dirty="0" smtClean="0">
                <a:solidFill>
                  <a:srgbClr val="0000FF"/>
                </a:solidFill>
                <a:latin typeface="Arial" pitchFamily="34" charset="0"/>
                <a:cs typeface="Arial" pitchFamily="34" charset="0"/>
              </a:rPr>
              <a:t> </a:t>
            </a:r>
            <a:r>
              <a:rPr lang="en-US" sz="3600" dirty="0" err="1" smtClean="0">
                <a:solidFill>
                  <a:srgbClr val="0000FF"/>
                </a:solidFill>
                <a:latin typeface="Arial" pitchFamily="34" charset="0"/>
                <a:cs typeface="Arial" pitchFamily="34" charset="0"/>
              </a:rPr>
              <a:t>điện</a:t>
            </a:r>
            <a:r>
              <a:rPr lang="en-US" sz="3600" dirty="0" smtClean="0">
                <a:solidFill>
                  <a:srgbClr val="0000FF"/>
                </a:solidFill>
                <a:latin typeface="Arial" pitchFamily="34" charset="0"/>
                <a:cs typeface="Arial" pitchFamily="34" charset="0"/>
              </a:rPr>
              <a:t> </a:t>
            </a:r>
            <a:r>
              <a:rPr lang="en-US" sz="3600" dirty="0" err="1" smtClean="0">
                <a:solidFill>
                  <a:srgbClr val="0000FF"/>
                </a:solidFill>
                <a:latin typeface="Arial" pitchFamily="34" charset="0"/>
                <a:cs typeface="Arial" pitchFamily="34" charset="0"/>
              </a:rPr>
              <a:t>tim</a:t>
            </a:r>
            <a:r>
              <a:rPr lang="pt-BR" sz="3600" dirty="0" smtClean="0">
                <a:solidFill>
                  <a:srgbClr val="0000FF"/>
                </a:solidFill>
                <a:latin typeface="Arial" pitchFamily="34" charset="0"/>
                <a:cs typeface="Arial" pitchFamily="34" charset="0"/>
              </a:rPr>
              <a:t>?</a:t>
            </a:r>
            <a:r>
              <a:rPr lang="vi-VN" sz="3600" dirty="0" smtClean="0">
                <a:solidFill>
                  <a:srgbClr val="0000FF"/>
                </a:solidFill>
                <a:latin typeface="Arial" pitchFamily="34" charset="0"/>
                <a:cs typeface="Arial" pitchFamily="34" charset="0"/>
              </a:rPr>
              <a:t> </a:t>
            </a:r>
            <a:endParaRPr lang="vi-VN" sz="3600" dirty="0">
              <a:solidFill>
                <a:srgbClr val="0000FF"/>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4EAF65A9-22AB-466A-842E-C5BF9E56D958}" type="slidenum">
              <a:rPr lang="en-US" smtClean="0"/>
              <a:pPr/>
              <a:t>6</a:t>
            </a:fld>
            <a:endParaRPr lang="en-US"/>
          </a:p>
        </p:txBody>
      </p:sp>
    </p:spTree>
    <p:extLst>
      <p:ext uri="{BB962C8B-B14F-4D97-AF65-F5344CB8AC3E}">
        <p14:creationId xmlns:p14="http://schemas.microsoft.com/office/powerpoint/2010/main" val="27550956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2800" b="1" dirty="0" smtClean="0">
                <a:solidFill>
                  <a:schemeClr val="bg1"/>
                </a:solidFill>
                <a:latin typeface="Tahoma" pitchFamily="34" charset="0"/>
                <a:ea typeface="Tahoma" pitchFamily="34" charset="0"/>
                <a:cs typeface="Tahoma" pitchFamily="34" charset="0"/>
              </a:rPr>
              <a:t> 1. </a:t>
            </a:r>
            <a:r>
              <a:rPr lang="vi-VN" sz="2800" b="1" dirty="0" smtClean="0">
                <a:solidFill>
                  <a:schemeClr val="bg1"/>
                </a:solidFill>
                <a:latin typeface="Tahoma" pitchFamily="34" charset="0"/>
                <a:ea typeface="Tahoma" pitchFamily="34" charset="0"/>
                <a:cs typeface="Tahoma" pitchFamily="34" charset="0"/>
              </a:rPr>
              <a:t>KHÁI NIỆM</a:t>
            </a:r>
            <a:endParaRPr lang="en-US" sz="2800" b="1" dirty="0">
              <a:solidFill>
                <a:schemeClr val="bg1"/>
              </a:solidFill>
              <a:latin typeface="Tahoma" pitchFamily="34" charset="0"/>
              <a:ea typeface="Tahoma" pitchFamily="34" charset="0"/>
              <a:cs typeface="Tahoma" pitchFamily="34" charset="0"/>
            </a:endParaRPr>
          </a:p>
        </p:txBody>
      </p:sp>
      <p:pic>
        <p:nvPicPr>
          <p:cNvPr id="7" name="Picture 2" descr="C:\Users\VN-Pro\Desktop\Quy chuan Logo Cao Dang y Bach Mai_nho.jpg"/>
          <p:cNvPicPr>
            <a:picLocks noChangeAspect="1" noChangeArrowheads="1"/>
          </p:cNvPicPr>
          <p:nvPr/>
        </p:nvPicPr>
        <p:blipFill>
          <a:blip r:embed="rId3"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3" descr="D:\ảnh\LOGO bachmai.jpg"/>
          <p:cNvPicPr>
            <a:picLocks noChangeAspect="1" noChangeArrowheads="1"/>
          </p:cNvPicPr>
          <p:nvPr/>
        </p:nvPicPr>
        <p:blipFill>
          <a:blip r:embed="rId4"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Subtitle 2"/>
          <p:cNvSpPr>
            <a:spLocks noGrp="1"/>
          </p:cNvSpPr>
          <p:nvPr>
            <p:ph type="subTitle" idx="1"/>
          </p:nvPr>
        </p:nvSpPr>
        <p:spPr>
          <a:xfrm>
            <a:off x="-540568" y="742950"/>
            <a:ext cx="5976664" cy="4400550"/>
          </a:xfrm>
        </p:spPr>
        <p:txBody>
          <a:bodyPr>
            <a:noAutofit/>
          </a:bodyPr>
          <a:lstStyle/>
          <a:p>
            <a:pPr marL="876300" indent="-514350" algn="just">
              <a:lnSpc>
                <a:spcPct val="130000"/>
              </a:lnSpc>
              <a:spcBef>
                <a:spcPts val="0"/>
              </a:spcBef>
              <a:tabLst>
                <a:tab pos="228600" algn="l"/>
              </a:tabLst>
            </a:pPr>
            <a:r>
              <a:rPr lang="vi-VN" sz="3600" dirty="0" smtClean="0">
                <a:solidFill>
                  <a:srgbClr val="0000FF"/>
                </a:solidFill>
                <a:cs typeface="Arial" pitchFamily="34" charset="0"/>
              </a:rPr>
              <a:t>	</a:t>
            </a:r>
            <a:r>
              <a:rPr lang="vi-VN" sz="2800" dirty="0">
                <a:solidFill>
                  <a:srgbClr val="FF0000"/>
                </a:solidFill>
                <a:cs typeface="Arial" pitchFamily="34" charset="0"/>
              </a:rPr>
              <a:t>Điện tim đồ  </a:t>
            </a:r>
            <a:r>
              <a:rPr lang="vi-VN" sz="2800" dirty="0">
                <a:solidFill>
                  <a:srgbClr val="0000FF"/>
                </a:solidFill>
                <a:cs typeface="Arial" pitchFamily="34" charset="0"/>
              </a:rPr>
              <a:t>(ECG - </a:t>
            </a:r>
            <a:r>
              <a:rPr lang="vi-VN" sz="2800" dirty="0">
                <a:solidFill>
                  <a:srgbClr val="FF0000"/>
                </a:solidFill>
                <a:cs typeface="Arial" pitchFamily="34" charset="0"/>
              </a:rPr>
              <a:t>E</a:t>
            </a:r>
            <a:r>
              <a:rPr lang="vi-VN" sz="2800" dirty="0">
                <a:solidFill>
                  <a:srgbClr val="0000FF"/>
                </a:solidFill>
                <a:cs typeface="Arial" pitchFamily="34" charset="0"/>
              </a:rPr>
              <a:t>lectro</a:t>
            </a:r>
            <a:r>
              <a:rPr lang="vi-VN" sz="2800" dirty="0">
                <a:solidFill>
                  <a:srgbClr val="FF0000"/>
                </a:solidFill>
                <a:cs typeface="Arial" pitchFamily="34" charset="0"/>
              </a:rPr>
              <a:t>c</a:t>
            </a:r>
            <a:r>
              <a:rPr lang="vi-VN" sz="2800" dirty="0">
                <a:solidFill>
                  <a:srgbClr val="0000FF"/>
                </a:solidFill>
                <a:cs typeface="Arial" pitchFamily="34" charset="0"/>
              </a:rPr>
              <a:t>ardio</a:t>
            </a:r>
            <a:r>
              <a:rPr lang="vi-VN" sz="2800" dirty="0">
                <a:solidFill>
                  <a:srgbClr val="FF0000"/>
                </a:solidFill>
                <a:cs typeface="Arial" pitchFamily="34" charset="0"/>
              </a:rPr>
              <a:t>g</a:t>
            </a:r>
            <a:r>
              <a:rPr lang="vi-VN" sz="2800" dirty="0">
                <a:solidFill>
                  <a:srgbClr val="0000FF"/>
                </a:solidFill>
                <a:cs typeface="Arial" pitchFamily="34" charset="0"/>
              </a:rPr>
              <a:t>ram) là một đồ thị ghi lại biến thiên của dòng điện do hiện tượng tái khử cực của tế bào cơ tim (trao đổi ion qua màng tế bào) trên một đơn vị thời </a:t>
            </a:r>
            <a:r>
              <a:rPr lang="vi-VN" sz="2800" dirty="0" smtClean="0">
                <a:solidFill>
                  <a:srgbClr val="0000FF"/>
                </a:solidFill>
                <a:cs typeface="Arial" pitchFamily="34" charset="0"/>
              </a:rPr>
              <a:t>gian.</a:t>
            </a:r>
            <a:endParaRPr lang="vi-VN" sz="2800" dirty="0">
              <a:solidFill>
                <a:srgbClr val="0000FF"/>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4EAF65A9-22AB-466A-842E-C5BF9E56D958}" type="slidenum">
              <a:rPr lang="en-US" smtClean="0"/>
              <a:pPr/>
              <a:t>7</a:t>
            </a:fld>
            <a:endParaRPr lang="en-US"/>
          </a:p>
        </p:txBody>
      </p:sp>
      <p:pic>
        <p:nvPicPr>
          <p:cNvPr id="1026" name="Picture 2" descr="https://img.toanhoc247.com/picture/2016/0919/cau-tao-cua-ti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112" y="1535720"/>
            <a:ext cx="3320077" cy="2815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4525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2800" b="1" dirty="0" smtClean="0">
                <a:solidFill>
                  <a:schemeClr val="bg1"/>
                </a:solidFill>
                <a:latin typeface="Tahoma" pitchFamily="34" charset="0"/>
                <a:ea typeface="Tahoma" pitchFamily="34" charset="0"/>
                <a:cs typeface="Tahoma" pitchFamily="34" charset="0"/>
              </a:rPr>
              <a:t> 1. </a:t>
            </a:r>
            <a:r>
              <a:rPr lang="vi-VN" sz="2800" b="1" dirty="0" smtClean="0">
                <a:solidFill>
                  <a:schemeClr val="bg1"/>
                </a:solidFill>
                <a:latin typeface="Tahoma" pitchFamily="34" charset="0"/>
                <a:ea typeface="Tahoma" pitchFamily="34" charset="0"/>
                <a:cs typeface="Tahoma" pitchFamily="34" charset="0"/>
              </a:rPr>
              <a:t>KHÁI NIỆM</a:t>
            </a:r>
            <a:endParaRPr lang="en-US" sz="2800" b="1" dirty="0">
              <a:solidFill>
                <a:schemeClr val="bg1"/>
              </a:solidFill>
              <a:latin typeface="Tahoma" pitchFamily="34" charset="0"/>
              <a:ea typeface="Tahoma" pitchFamily="34" charset="0"/>
              <a:cs typeface="Tahoma" pitchFamily="34" charset="0"/>
            </a:endParaRPr>
          </a:p>
        </p:txBody>
      </p:sp>
      <p:pic>
        <p:nvPicPr>
          <p:cNvPr id="7" name="Picture 2" descr="C:\Users\VN-Pro\Desktop\Quy chuan Logo Cao Dang y Bach Mai_nho.jpg"/>
          <p:cNvPicPr>
            <a:picLocks noChangeAspect="1" noChangeArrowheads="1"/>
          </p:cNvPicPr>
          <p:nvPr/>
        </p:nvPicPr>
        <p:blipFill>
          <a:blip r:embed="rId3"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3" descr="D:\ảnh\LOGO bachmai.jpg"/>
          <p:cNvPicPr>
            <a:picLocks noChangeAspect="1" noChangeArrowheads="1"/>
          </p:cNvPicPr>
          <p:nvPr/>
        </p:nvPicPr>
        <p:blipFill>
          <a:blip r:embed="rId4"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Subtitle 2"/>
          <p:cNvSpPr>
            <a:spLocks noGrp="1"/>
          </p:cNvSpPr>
          <p:nvPr>
            <p:ph type="subTitle" idx="1"/>
          </p:nvPr>
        </p:nvSpPr>
        <p:spPr>
          <a:xfrm>
            <a:off x="-612576" y="742950"/>
            <a:ext cx="4536504" cy="4400550"/>
          </a:xfrm>
        </p:spPr>
        <p:txBody>
          <a:bodyPr>
            <a:noAutofit/>
          </a:bodyPr>
          <a:lstStyle/>
          <a:p>
            <a:pPr marL="876300" indent="-514350" algn="just">
              <a:spcBef>
                <a:spcPts val="0"/>
              </a:spcBef>
              <a:tabLst>
                <a:tab pos="228600" algn="l"/>
              </a:tabLst>
            </a:pPr>
            <a:r>
              <a:rPr lang="en-US" sz="2800" dirty="0" smtClean="0">
                <a:solidFill>
                  <a:srgbClr val="0000FF"/>
                </a:solidFill>
                <a:cs typeface="Arial" pitchFamily="34" charset="0"/>
              </a:rPr>
              <a:t>	</a:t>
            </a:r>
            <a:r>
              <a:rPr lang="vi-VN" sz="2800" dirty="0">
                <a:solidFill>
                  <a:srgbClr val="FF0000"/>
                </a:solidFill>
                <a:cs typeface="Arial" pitchFamily="34" charset="0"/>
              </a:rPr>
              <a:t>Kỹ thuật ghi điện tim </a:t>
            </a:r>
            <a:r>
              <a:rPr lang="vi-VN" sz="2800" dirty="0">
                <a:solidFill>
                  <a:srgbClr val="0000FF"/>
                </a:solidFill>
                <a:cs typeface="Arial" pitchFamily="34" charset="0"/>
              </a:rPr>
              <a:t>là sử dụng thiết </a:t>
            </a:r>
            <a:r>
              <a:rPr lang="vi-VN" sz="2800" dirty="0" smtClean="0">
                <a:solidFill>
                  <a:srgbClr val="0000FF"/>
                </a:solidFill>
                <a:cs typeface="Arial" pitchFamily="34" charset="0"/>
              </a:rPr>
              <a:t>bị</a:t>
            </a:r>
            <a:r>
              <a:rPr lang="en-US" sz="2800" dirty="0" smtClean="0">
                <a:solidFill>
                  <a:srgbClr val="0000FF"/>
                </a:solidFill>
                <a:cs typeface="Arial" pitchFamily="34" charset="0"/>
              </a:rPr>
              <a:t> </a:t>
            </a:r>
            <a:r>
              <a:rPr lang="en-US" sz="2800" dirty="0" smtClean="0">
                <a:solidFill>
                  <a:srgbClr val="FF00FF"/>
                </a:solidFill>
                <a:cs typeface="Arial" pitchFamily="34" charset="0"/>
              </a:rPr>
              <a:t>(</a:t>
            </a:r>
            <a:r>
              <a:rPr lang="en-US" sz="2800" dirty="0" err="1" smtClean="0">
                <a:solidFill>
                  <a:srgbClr val="FF00FF"/>
                </a:solidFill>
                <a:cs typeface="Arial" pitchFamily="34" charset="0"/>
              </a:rPr>
              <a:t>máy</a:t>
            </a:r>
            <a:r>
              <a:rPr lang="en-US" sz="2800" dirty="0" smtClean="0">
                <a:solidFill>
                  <a:srgbClr val="FF00FF"/>
                </a:solidFill>
                <a:cs typeface="Arial" pitchFamily="34" charset="0"/>
              </a:rPr>
              <a:t> </a:t>
            </a:r>
            <a:r>
              <a:rPr lang="en-US" sz="2800" dirty="0" err="1" smtClean="0">
                <a:solidFill>
                  <a:srgbClr val="FF00FF"/>
                </a:solidFill>
                <a:cs typeface="Arial" pitchFamily="34" charset="0"/>
              </a:rPr>
              <a:t>điện</a:t>
            </a:r>
            <a:r>
              <a:rPr lang="en-US" sz="2800" dirty="0" smtClean="0">
                <a:solidFill>
                  <a:srgbClr val="FF00FF"/>
                </a:solidFill>
                <a:cs typeface="Arial" pitchFamily="34" charset="0"/>
              </a:rPr>
              <a:t> </a:t>
            </a:r>
            <a:r>
              <a:rPr lang="en-US" sz="2800" dirty="0" err="1" smtClean="0">
                <a:solidFill>
                  <a:srgbClr val="FF00FF"/>
                </a:solidFill>
                <a:cs typeface="Arial" pitchFamily="34" charset="0"/>
              </a:rPr>
              <a:t>tim</a:t>
            </a:r>
            <a:r>
              <a:rPr lang="en-US" sz="2800" dirty="0" smtClean="0">
                <a:solidFill>
                  <a:srgbClr val="FF00FF"/>
                </a:solidFill>
                <a:cs typeface="Arial" pitchFamily="34" charset="0"/>
              </a:rPr>
              <a:t>)</a:t>
            </a:r>
            <a:r>
              <a:rPr lang="vi-VN" sz="2800" dirty="0" smtClean="0">
                <a:solidFill>
                  <a:srgbClr val="FF00FF"/>
                </a:solidFill>
                <a:cs typeface="Arial" pitchFamily="34" charset="0"/>
              </a:rPr>
              <a:t> </a:t>
            </a:r>
            <a:r>
              <a:rPr lang="vi-VN" sz="2800" dirty="0">
                <a:solidFill>
                  <a:srgbClr val="0000FF"/>
                </a:solidFill>
                <a:cs typeface="Arial" pitchFamily="34" charset="0"/>
              </a:rPr>
              <a:t>ghi lại biểu đồ hoạt động điện học của tim được dẫn truyền ra bề mặt của cơ thể và có thể ghi lại thông qua các điện </a:t>
            </a:r>
            <a:r>
              <a:rPr lang="vi-VN" sz="2800" dirty="0" smtClean="0">
                <a:solidFill>
                  <a:srgbClr val="0000FF"/>
                </a:solidFill>
                <a:cs typeface="Arial" pitchFamily="34" charset="0"/>
              </a:rPr>
              <a:t>cực</a:t>
            </a:r>
            <a:r>
              <a:rPr lang="en-US" sz="2800" dirty="0" smtClean="0">
                <a:solidFill>
                  <a:srgbClr val="0000FF"/>
                </a:solidFill>
                <a:cs typeface="Arial" pitchFamily="34" charset="0"/>
              </a:rPr>
              <a:t> (</a:t>
            </a:r>
            <a:r>
              <a:rPr lang="en-US" sz="2800" dirty="0" err="1" smtClean="0">
                <a:solidFill>
                  <a:srgbClr val="0000FF"/>
                </a:solidFill>
                <a:cs typeface="Arial" pitchFamily="34" charset="0"/>
              </a:rPr>
              <a:t>tay</a:t>
            </a:r>
            <a:r>
              <a:rPr lang="en-US" sz="2800" dirty="0" smtClean="0">
                <a:solidFill>
                  <a:srgbClr val="0000FF"/>
                </a:solidFill>
                <a:cs typeface="Arial" pitchFamily="34" charset="0"/>
              </a:rPr>
              <a:t>, </a:t>
            </a:r>
            <a:r>
              <a:rPr lang="en-US" sz="2800" dirty="0" err="1" smtClean="0">
                <a:solidFill>
                  <a:srgbClr val="0000FF"/>
                </a:solidFill>
                <a:cs typeface="Arial" pitchFamily="34" charset="0"/>
              </a:rPr>
              <a:t>chân</a:t>
            </a:r>
            <a:r>
              <a:rPr lang="en-US" sz="2800" dirty="0" smtClean="0">
                <a:solidFill>
                  <a:srgbClr val="0000FF"/>
                </a:solidFill>
                <a:cs typeface="Arial" pitchFamily="34" charset="0"/>
              </a:rPr>
              <a:t>, </a:t>
            </a:r>
            <a:r>
              <a:rPr lang="en-US" sz="2800" dirty="0" err="1" smtClean="0">
                <a:solidFill>
                  <a:srgbClr val="0000FF"/>
                </a:solidFill>
                <a:cs typeface="Arial" pitchFamily="34" charset="0"/>
              </a:rPr>
              <a:t>ngực</a:t>
            </a:r>
            <a:r>
              <a:rPr lang="en-US" sz="2800" dirty="0" smtClean="0">
                <a:solidFill>
                  <a:srgbClr val="0000FF"/>
                </a:solidFill>
                <a:cs typeface="Arial" pitchFamily="34" charset="0"/>
              </a:rPr>
              <a:t>)</a:t>
            </a:r>
            <a:r>
              <a:rPr lang="vi-VN" sz="2800" dirty="0" smtClean="0">
                <a:solidFill>
                  <a:srgbClr val="0000FF"/>
                </a:solidFill>
                <a:cs typeface="Arial" pitchFamily="34" charset="0"/>
              </a:rPr>
              <a:t>. </a:t>
            </a:r>
            <a:endParaRPr lang="vi-VN" sz="2800" dirty="0">
              <a:solidFill>
                <a:srgbClr val="0000FF"/>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4EAF65A9-22AB-466A-842E-C5BF9E56D958}" type="slidenum">
              <a:rPr lang="en-US" smtClean="0"/>
              <a:pPr/>
              <a:t>8</a:t>
            </a:fld>
            <a:endParaRPr lang="en-US"/>
          </a:p>
        </p:txBody>
      </p:sp>
      <p:pic>
        <p:nvPicPr>
          <p:cNvPr id="5" name="Picture 4"/>
          <p:cNvPicPr>
            <a:picLocks noChangeAspect="1"/>
          </p:cNvPicPr>
          <p:nvPr/>
        </p:nvPicPr>
        <p:blipFill>
          <a:blip r:embed="rId5"/>
          <a:stretch>
            <a:fillRect/>
          </a:stretch>
        </p:blipFill>
        <p:spPr>
          <a:xfrm>
            <a:off x="4318552" y="987574"/>
            <a:ext cx="4469296" cy="3528392"/>
          </a:xfrm>
          <a:prstGeom prst="rect">
            <a:avLst/>
          </a:prstGeom>
        </p:spPr>
      </p:pic>
    </p:spTree>
    <p:extLst>
      <p:ext uri="{BB962C8B-B14F-4D97-AF65-F5344CB8AC3E}">
        <p14:creationId xmlns:p14="http://schemas.microsoft.com/office/powerpoint/2010/main" val="18606552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2800" b="1" dirty="0" smtClean="0">
                <a:solidFill>
                  <a:schemeClr val="bg1"/>
                </a:solidFill>
                <a:latin typeface="Tahoma" pitchFamily="34" charset="0"/>
                <a:ea typeface="Tahoma" pitchFamily="34" charset="0"/>
                <a:cs typeface="Tahoma" pitchFamily="34" charset="0"/>
              </a:rPr>
              <a:t> 2. MỤC ĐÍCH</a:t>
            </a:r>
            <a:endParaRPr lang="en-US" sz="2800" b="1" dirty="0">
              <a:solidFill>
                <a:schemeClr val="bg1"/>
              </a:solidFill>
              <a:latin typeface="Tahoma" pitchFamily="34" charset="0"/>
              <a:ea typeface="Tahoma" pitchFamily="34" charset="0"/>
              <a:cs typeface="Tahoma" pitchFamily="34" charset="0"/>
            </a:endParaRPr>
          </a:p>
        </p:txBody>
      </p:sp>
      <p:pic>
        <p:nvPicPr>
          <p:cNvPr id="7" name="Picture 2" descr="C:\Users\VN-Pro\Desktop\Quy chuan Logo Cao Dang y Bach Mai_nho.jpg"/>
          <p:cNvPicPr>
            <a:picLocks noChangeAspect="1" noChangeArrowheads="1"/>
          </p:cNvPicPr>
          <p:nvPr/>
        </p:nvPicPr>
        <p:blipFill>
          <a:blip r:embed="rId3"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3" descr="D:\ảnh\LOGO bachmai.jpg"/>
          <p:cNvPicPr>
            <a:picLocks noChangeAspect="1" noChangeArrowheads="1"/>
          </p:cNvPicPr>
          <p:nvPr/>
        </p:nvPicPr>
        <p:blipFill>
          <a:blip r:embed="rId4"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Subtitle 2"/>
          <p:cNvSpPr>
            <a:spLocks noGrp="1"/>
          </p:cNvSpPr>
          <p:nvPr>
            <p:ph type="subTitle" idx="1"/>
          </p:nvPr>
        </p:nvSpPr>
        <p:spPr>
          <a:xfrm>
            <a:off x="0" y="742950"/>
            <a:ext cx="9067800" cy="4400550"/>
          </a:xfrm>
        </p:spPr>
        <p:txBody>
          <a:bodyPr>
            <a:noAutofit/>
          </a:bodyPr>
          <a:lstStyle/>
          <a:p>
            <a:pPr marL="876300" indent="-514350" algn="just">
              <a:lnSpc>
                <a:spcPct val="150000"/>
              </a:lnSpc>
              <a:spcBef>
                <a:spcPts val="0"/>
              </a:spcBef>
              <a:tabLst>
                <a:tab pos="228600" algn="l"/>
              </a:tabLst>
            </a:pPr>
            <a:r>
              <a:rPr lang="vi-VN" sz="3600" b="1" i="1" dirty="0" smtClean="0">
                <a:solidFill>
                  <a:srgbClr val="FF0000"/>
                </a:solidFill>
                <a:latin typeface="Arial" pitchFamily="34" charset="0"/>
                <a:cs typeface="Arial" pitchFamily="34" charset="0"/>
              </a:rPr>
              <a:t>Câu hỏi </a:t>
            </a:r>
            <a:r>
              <a:rPr lang="en-US" sz="3600" b="1" i="1" dirty="0" smtClean="0">
                <a:solidFill>
                  <a:srgbClr val="FF0000"/>
                </a:solidFill>
                <a:latin typeface="Arial" pitchFamily="34" charset="0"/>
                <a:cs typeface="Arial" pitchFamily="34" charset="0"/>
              </a:rPr>
              <a:t>2</a:t>
            </a:r>
            <a:r>
              <a:rPr lang="vi-VN" sz="3600" b="1" i="1" dirty="0" smtClean="0">
                <a:solidFill>
                  <a:srgbClr val="FF0000"/>
                </a:solidFill>
                <a:latin typeface="Arial" pitchFamily="34" charset="0"/>
                <a:cs typeface="Arial" pitchFamily="34" charset="0"/>
              </a:rPr>
              <a:t>:</a:t>
            </a:r>
            <a:endParaRPr lang="pt-BR" sz="3600" b="1" i="1" dirty="0" smtClean="0">
              <a:solidFill>
                <a:srgbClr val="FF0000"/>
              </a:solidFill>
              <a:latin typeface="Arial" pitchFamily="34" charset="0"/>
              <a:cs typeface="Arial" pitchFamily="34" charset="0"/>
            </a:endParaRPr>
          </a:p>
          <a:p>
            <a:pPr marL="361950" algn="just">
              <a:lnSpc>
                <a:spcPct val="150000"/>
              </a:lnSpc>
              <a:spcBef>
                <a:spcPts val="0"/>
              </a:spcBef>
              <a:tabLst>
                <a:tab pos="228600" algn="l"/>
              </a:tabLst>
            </a:pPr>
            <a:r>
              <a:rPr lang="en-US" sz="3600" dirty="0" err="1" smtClean="0">
                <a:solidFill>
                  <a:srgbClr val="0000FF"/>
                </a:solidFill>
                <a:cs typeface="Arial" pitchFamily="34" charset="0"/>
              </a:rPr>
              <a:t>Trình</a:t>
            </a:r>
            <a:r>
              <a:rPr lang="en-US" sz="3600" dirty="0" smtClean="0">
                <a:solidFill>
                  <a:srgbClr val="0000FF"/>
                </a:solidFill>
                <a:cs typeface="Arial" pitchFamily="34" charset="0"/>
              </a:rPr>
              <a:t> </a:t>
            </a:r>
            <a:r>
              <a:rPr lang="en-US" sz="3600" dirty="0" err="1" smtClean="0">
                <a:solidFill>
                  <a:srgbClr val="0000FF"/>
                </a:solidFill>
                <a:cs typeface="Arial" pitchFamily="34" charset="0"/>
              </a:rPr>
              <a:t>bày</a:t>
            </a:r>
            <a:r>
              <a:rPr lang="en-US" sz="3600" dirty="0" smtClean="0">
                <a:solidFill>
                  <a:srgbClr val="0000FF"/>
                </a:solidFill>
                <a:cs typeface="Arial" pitchFamily="34" charset="0"/>
              </a:rPr>
              <a:t> </a:t>
            </a:r>
            <a:r>
              <a:rPr lang="en-US" sz="3600" dirty="0" err="1" smtClean="0">
                <a:solidFill>
                  <a:srgbClr val="0000FF"/>
                </a:solidFill>
                <a:cs typeface="Arial" pitchFamily="34" charset="0"/>
              </a:rPr>
              <a:t>mục</a:t>
            </a:r>
            <a:r>
              <a:rPr lang="en-US" sz="3600" dirty="0" smtClean="0">
                <a:solidFill>
                  <a:srgbClr val="0000FF"/>
                </a:solidFill>
                <a:cs typeface="Arial" pitchFamily="34" charset="0"/>
              </a:rPr>
              <a:t> </a:t>
            </a:r>
            <a:r>
              <a:rPr lang="en-US" sz="3600" dirty="0" err="1" smtClean="0">
                <a:solidFill>
                  <a:srgbClr val="0000FF"/>
                </a:solidFill>
                <a:cs typeface="Arial" pitchFamily="34" charset="0"/>
              </a:rPr>
              <a:t>đích</a:t>
            </a:r>
            <a:r>
              <a:rPr lang="en-US" sz="3600" dirty="0" smtClean="0">
                <a:solidFill>
                  <a:srgbClr val="0000FF"/>
                </a:solidFill>
                <a:cs typeface="Arial" pitchFamily="34" charset="0"/>
              </a:rPr>
              <a:t> </a:t>
            </a:r>
            <a:r>
              <a:rPr lang="en-US" sz="3600" dirty="0" err="1" smtClean="0">
                <a:solidFill>
                  <a:srgbClr val="0000FF"/>
                </a:solidFill>
                <a:cs typeface="Arial" pitchFamily="34" charset="0"/>
              </a:rPr>
              <a:t>ghi</a:t>
            </a:r>
            <a:r>
              <a:rPr lang="en-US" sz="3600" dirty="0" smtClean="0">
                <a:solidFill>
                  <a:srgbClr val="0000FF"/>
                </a:solidFill>
                <a:cs typeface="Arial" pitchFamily="34" charset="0"/>
              </a:rPr>
              <a:t> </a:t>
            </a:r>
            <a:r>
              <a:rPr lang="en-US" sz="3600" dirty="0" err="1" smtClean="0">
                <a:solidFill>
                  <a:srgbClr val="0000FF"/>
                </a:solidFill>
                <a:cs typeface="Arial" pitchFamily="34" charset="0"/>
              </a:rPr>
              <a:t>điện</a:t>
            </a:r>
            <a:r>
              <a:rPr lang="en-US" sz="3600" dirty="0" smtClean="0">
                <a:solidFill>
                  <a:srgbClr val="0000FF"/>
                </a:solidFill>
                <a:cs typeface="Arial" pitchFamily="34" charset="0"/>
              </a:rPr>
              <a:t> </a:t>
            </a:r>
            <a:r>
              <a:rPr lang="en-US" sz="3600" dirty="0" err="1" smtClean="0">
                <a:solidFill>
                  <a:srgbClr val="0000FF"/>
                </a:solidFill>
                <a:cs typeface="Arial" pitchFamily="34" charset="0"/>
              </a:rPr>
              <a:t>tim</a:t>
            </a:r>
            <a:r>
              <a:rPr lang="en-US" sz="3600" dirty="0" smtClean="0">
                <a:solidFill>
                  <a:srgbClr val="0000FF"/>
                </a:solidFill>
                <a:cs typeface="Arial" pitchFamily="34" charset="0"/>
              </a:rPr>
              <a:t>?</a:t>
            </a:r>
            <a:endParaRPr lang="vi-VN" sz="3600" dirty="0">
              <a:solidFill>
                <a:srgbClr val="0000FF"/>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4EAF65A9-22AB-466A-842E-C5BF9E56D958}" type="slidenum">
              <a:rPr lang="en-US" smtClean="0"/>
              <a:pPr/>
              <a:t>9</a:t>
            </a:fld>
            <a:endParaRPr lang="en-US"/>
          </a:p>
        </p:txBody>
      </p:sp>
    </p:spTree>
    <p:extLst>
      <p:ext uri="{BB962C8B-B14F-4D97-AF65-F5344CB8AC3E}">
        <p14:creationId xmlns:p14="http://schemas.microsoft.com/office/powerpoint/2010/main" val="37163736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8580</TotalTime>
  <Words>2222</Words>
  <Application>Microsoft Office PowerPoint</Application>
  <PresentationFormat>On-screen Show (16:9)</PresentationFormat>
  <Paragraphs>264</Paragraphs>
  <Slides>26</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Cambria</vt:lpstr>
      <vt:lpstr>Symbol</vt:lpstr>
      <vt:lpstr>Tahoma</vt:lpstr>
      <vt:lpstr>Times New Roman</vt:lpstr>
      <vt:lpstr>Wingdings</vt:lpstr>
      <vt:lpstr>Office Theme</vt:lpstr>
      <vt:lpstr>PowerPoint Presentation</vt:lpstr>
      <vt:lpstr>TRƯỜNG CAO ĐẲNG Y TẾ BẠCH MAI</vt:lpstr>
      <vt:lpstr>TRƯỜNG CAO ĐẲNG Y TẾ BẠCH MAI</vt:lpstr>
      <vt:lpstr>TRƯỜNG CAO ĐẲNG Y TẾ BẠCH MAI</vt:lpstr>
      <vt:lpstr> MỤC TIÊU BÀI HỌC</vt:lpstr>
      <vt:lpstr> 1. KHÁI NIỆM</vt:lpstr>
      <vt:lpstr> 1. KHÁI NIỆM</vt:lpstr>
      <vt:lpstr> 1. KHÁI NIỆM</vt:lpstr>
      <vt:lpstr> 2. MỤC ĐÍCH</vt:lpstr>
      <vt:lpstr> 2. MỤC ĐÍCH</vt:lpstr>
      <vt:lpstr> 3. ÁP DỤNG</vt:lpstr>
      <vt:lpstr> 3. ÁP DỤNG</vt:lpstr>
      <vt:lpstr> 4. CÁC THÔNG SỐ CƠ BẢN ĐTĐ</vt:lpstr>
      <vt:lpstr> 4. CÁC THÔNG SỐ CƠ BẢN ĐTĐ</vt:lpstr>
      <vt:lpstr> 4. CÁC THÔNG SỐ CƠ BẢN ĐTĐ</vt:lpstr>
      <vt:lpstr> 4. CÁC THÔNG SỐ CƠ BẢN ĐTĐ</vt:lpstr>
      <vt:lpstr> 4. CÁC THÔNG SỐ CƠ BẢN ĐTĐ</vt:lpstr>
      <vt:lpstr> 4. CÁC THÔNG SỐ CƠ BẢN ĐTĐ</vt:lpstr>
      <vt:lpstr> 5. THỰC HIỆN KỸ THUẬT</vt:lpstr>
      <vt:lpstr> 5. THỰC HIỆN KỸ THUẬT</vt:lpstr>
      <vt:lpstr> TIẾN HÀNH KỸ THUẬT</vt:lpstr>
      <vt:lpstr>GHI PHIẾU CHĂM SÓC</vt:lpstr>
      <vt:lpstr>6. SỰ CỐ, NGUYÊN NHÂN VÀ DỰ PHÒNG</vt:lpstr>
      <vt:lpstr>PowerPoint Presentation</vt:lpstr>
      <vt:lpstr>YÊU CẦU THỰC TẬP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TRƯỜNG CAO ĐẲNG Y TẾ BẠCH MAI Bộ môn Điều dưỡng</dc:title>
  <dc:creator>Windows User</dc:creator>
  <cp:lastModifiedBy>Admin</cp:lastModifiedBy>
  <cp:revision>493</cp:revision>
  <cp:lastPrinted>2019-11-05T01:26:45Z</cp:lastPrinted>
  <dcterms:created xsi:type="dcterms:W3CDTF">2019-04-06T12:56:00Z</dcterms:created>
  <dcterms:modified xsi:type="dcterms:W3CDTF">2019-11-07T08:58:25Z</dcterms:modified>
</cp:coreProperties>
</file>